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2" r:id="rId1"/>
  </p:sldMasterIdLst>
  <p:notesMasterIdLst>
    <p:notesMasterId r:id="rId59"/>
  </p:notesMasterIdLst>
  <p:sldIdLst>
    <p:sldId id="381" r:id="rId2"/>
    <p:sldId id="325" r:id="rId3"/>
    <p:sldId id="418" r:id="rId4"/>
    <p:sldId id="383" r:id="rId5"/>
    <p:sldId id="429" r:id="rId6"/>
    <p:sldId id="385" r:id="rId7"/>
    <p:sldId id="430" r:id="rId8"/>
    <p:sldId id="431" r:id="rId9"/>
    <p:sldId id="432" r:id="rId10"/>
    <p:sldId id="433" r:id="rId11"/>
    <p:sldId id="448" r:id="rId12"/>
    <p:sldId id="449" r:id="rId13"/>
    <p:sldId id="450" r:id="rId14"/>
    <p:sldId id="410" r:id="rId15"/>
    <p:sldId id="404" r:id="rId16"/>
    <p:sldId id="420" r:id="rId17"/>
    <p:sldId id="434" r:id="rId18"/>
    <p:sldId id="435" r:id="rId19"/>
    <p:sldId id="436" r:id="rId20"/>
    <p:sldId id="437" r:id="rId21"/>
    <p:sldId id="446" r:id="rId22"/>
    <p:sldId id="447" r:id="rId23"/>
    <p:sldId id="419" r:id="rId24"/>
    <p:sldId id="408" r:id="rId25"/>
    <p:sldId id="421" r:id="rId26"/>
    <p:sldId id="422" r:id="rId27"/>
    <p:sldId id="439" r:id="rId28"/>
    <p:sldId id="440" r:id="rId29"/>
    <p:sldId id="441" r:id="rId30"/>
    <p:sldId id="442" r:id="rId31"/>
    <p:sldId id="444" r:id="rId32"/>
    <p:sldId id="445" r:id="rId33"/>
    <p:sldId id="424" r:id="rId34"/>
    <p:sldId id="411" r:id="rId35"/>
    <p:sldId id="425" r:id="rId36"/>
    <p:sldId id="438" r:id="rId37"/>
    <p:sldId id="443" r:id="rId38"/>
    <p:sldId id="412" r:id="rId39"/>
    <p:sldId id="456" r:id="rId40"/>
    <p:sldId id="426" r:id="rId41"/>
    <p:sldId id="428" r:id="rId42"/>
    <p:sldId id="467" r:id="rId43"/>
    <p:sldId id="457" r:id="rId44"/>
    <p:sldId id="458" r:id="rId45"/>
    <p:sldId id="451" r:id="rId46"/>
    <p:sldId id="453" r:id="rId47"/>
    <p:sldId id="466" r:id="rId48"/>
    <p:sldId id="454" r:id="rId49"/>
    <p:sldId id="459" r:id="rId50"/>
    <p:sldId id="460" r:id="rId51"/>
    <p:sldId id="461" r:id="rId52"/>
    <p:sldId id="462" r:id="rId53"/>
    <p:sldId id="463" r:id="rId54"/>
    <p:sldId id="465" r:id="rId55"/>
    <p:sldId id="464" r:id="rId56"/>
    <p:sldId id="468" r:id="rId57"/>
    <p:sldId id="401" r:id="rId58"/>
  </p:sldIdLst>
  <p:sldSz cx="9144000" cy="6858000" type="screen4x3"/>
  <p:notesSz cx="6858000" cy="9144000"/>
  <p:embeddedFontLst>
    <p:embeddedFont>
      <p:font typeface="Century Gothic" panose="020B0502020202020204" pitchFamily="34" charset="0"/>
      <p:regular r:id="rId60"/>
      <p:bold r:id="rId61"/>
      <p:italic r:id="rId62"/>
      <p:boldItalic r:id="rId63"/>
    </p:embeddedFont>
    <p:embeddedFont>
      <p:font typeface="Cambria Math" panose="02040503050406030204" pitchFamily="18" charset="0"/>
      <p:regular r:id="rId64"/>
    </p:embeddedFont>
    <p:embeddedFont>
      <p:font typeface="Wingdings 2" panose="05020102010507070707" pitchFamily="18" charset="2"/>
      <p:regular r:id="rId65"/>
    </p:embeddedFont>
    <p:embeddedFont>
      <p:font typeface="Calibri" panose="020F0502020204030204" pitchFamily="34" charset="0"/>
      <p:regular r:id="rId66"/>
      <p:bold r:id="rId67"/>
      <p:italic r:id="rId68"/>
      <p:boldItalic r:id="rId69"/>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13034"/>
    <a:srgbClr val="A8CD1F"/>
    <a:srgbClr val="92B21B"/>
    <a:srgbClr val="789218"/>
    <a:srgbClr val="99BD15"/>
    <a:srgbClr val="84A311"/>
    <a:srgbClr val="89AA12"/>
    <a:srgbClr val="8DAE12"/>
    <a:srgbClr val="819F11"/>
    <a:srgbClr val="6B84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4965" autoAdjust="0"/>
  </p:normalViewPr>
  <p:slideViewPr>
    <p:cSldViewPr snapToGrid="0">
      <p:cViewPr varScale="1">
        <p:scale>
          <a:sx n="104" d="100"/>
          <a:sy n="104" d="100"/>
        </p:scale>
        <p:origin x="1344" y="102"/>
      </p:cViewPr>
      <p:guideLst>
        <p:guide orient="horz" pos="204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ES" sz="1600" baseline="0" dirty="0" err="1"/>
              <a:t>Heat</a:t>
            </a:r>
            <a:r>
              <a:rPr lang="es-ES" sz="1600" baseline="0" dirty="0"/>
              <a:t> </a:t>
            </a:r>
            <a:r>
              <a:rPr lang="es-ES" sz="1600" baseline="0" dirty="0" err="1"/>
              <a:t>Pump</a:t>
            </a:r>
            <a:r>
              <a:rPr lang="es-ES" sz="1600" baseline="0" dirty="0"/>
              <a:t> </a:t>
            </a:r>
            <a:r>
              <a:rPr lang="es-ES" sz="1600" baseline="0" dirty="0" err="1"/>
              <a:t>Model</a:t>
            </a:r>
            <a:r>
              <a:rPr lang="es-ES" sz="1600" baseline="0" dirty="0"/>
              <a:t> 1</a:t>
            </a:r>
            <a:endParaRPr lang="es-ES" sz="1600" dirty="0"/>
          </a:p>
        </c:rich>
      </c:tx>
      <c:overlay val="0"/>
    </c:title>
    <c:autoTitleDeleted val="0"/>
    <c:plotArea>
      <c:layout/>
      <c:barChart>
        <c:barDir val="bar"/>
        <c:grouping val="clustered"/>
        <c:varyColors val="0"/>
        <c:ser>
          <c:idx val="0"/>
          <c:order val="0"/>
          <c:tx>
            <c:strRef>
              <c:f>Hoja1!$B$1</c:f>
              <c:strCache>
                <c:ptCount val="1"/>
                <c:pt idx="0">
                  <c:v>Exp</c:v>
                </c:pt>
              </c:strCache>
            </c:strRef>
          </c:tx>
          <c:invertIfNegative val="0"/>
          <c:cat>
            <c:strRef>
              <c:f>Hoja1!$A$2:$A$3</c:f>
              <c:strCache>
                <c:ptCount val="2"/>
                <c:pt idx="0">
                  <c:v>Evaporator</c:v>
                </c:pt>
                <c:pt idx="1">
                  <c:v>Condenser</c:v>
                </c:pt>
              </c:strCache>
            </c:strRef>
          </c:cat>
          <c:val>
            <c:numRef>
              <c:f>Hoja1!$B$2:$B$3</c:f>
              <c:numCache>
                <c:formatCode>General</c:formatCode>
                <c:ptCount val="2"/>
                <c:pt idx="0">
                  <c:v>95</c:v>
                </c:pt>
                <c:pt idx="1">
                  <c:v>75</c:v>
                </c:pt>
              </c:numCache>
            </c:numRef>
          </c:val>
          <c:extLst>
            <c:ext xmlns:c16="http://schemas.microsoft.com/office/drawing/2014/chart" uri="{C3380CC4-5D6E-409C-BE32-E72D297353CC}">
              <c16:uniqueId val="{00000000-E979-4999-80BE-8B796BEC851F}"/>
            </c:ext>
          </c:extLst>
        </c:ser>
        <c:ser>
          <c:idx val="1"/>
          <c:order val="1"/>
          <c:tx>
            <c:strRef>
              <c:f>Hoja1!$C$1</c:f>
              <c:strCache>
                <c:ptCount val="1"/>
                <c:pt idx="0">
                  <c:v>Model</c:v>
                </c:pt>
              </c:strCache>
            </c:strRef>
          </c:tx>
          <c:invertIfNegative val="0"/>
          <c:cat>
            <c:strRef>
              <c:f>Hoja1!$A$2:$A$3</c:f>
              <c:strCache>
                <c:ptCount val="2"/>
                <c:pt idx="0">
                  <c:v>Evaporator</c:v>
                </c:pt>
                <c:pt idx="1">
                  <c:v>Condenser</c:v>
                </c:pt>
              </c:strCache>
            </c:strRef>
          </c:cat>
          <c:val>
            <c:numRef>
              <c:f>Hoja1!$C$2:$C$3</c:f>
              <c:numCache>
                <c:formatCode>General</c:formatCode>
                <c:ptCount val="2"/>
                <c:pt idx="0">
                  <c:v>30</c:v>
                </c:pt>
                <c:pt idx="1">
                  <c:v>59</c:v>
                </c:pt>
              </c:numCache>
            </c:numRef>
          </c:val>
          <c:extLst>
            <c:ext xmlns:c16="http://schemas.microsoft.com/office/drawing/2014/chart" uri="{C3380CC4-5D6E-409C-BE32-E72D297353CC}">
              <c16:uniqueId val="{00000001-E979-4999-80BE-8B796BEC851F}"/>
            </c:ext>
          </c:extLst>
        </c:ser>
        <c:dLbls>
          <c:showLegendKey val="0"/>
          <c:showVal val="0"/>
          <c:showCatName val="0"/>
          <c:showSerName val="0"/>
          <c:showPercent val="0"/>
          <c:showBubbleSize val="0"/>
        </c:dLbls>
        <c:gapWidth val="150"/>
        <c:axId val="76012160"/>
        <c:axId val="91722112"/>
      </c:barChart>
      <c:catAx>
        <c:axId val="76012160"/>
        <c:scaling>
          <c:orientation val="minMax"/>
        </c:scaling>
        <c:delete val="0"/>
        <c:axPos val="l"/>
        <c:numFmt formatCode="General" sourceLinked="0"/>
        <c:majorTickMark val="none"/>
        <c:minorTickMark val="none"/>
        <c:tickLblPos val="nextTo"/>
        <c:txPr>
          <a:bodyPr/>
          <a:lstStyle/>
          <a:p>
            <a:pPr>
              <a:defRPr sz="1600"/>
            </a:pPr>
            <a:endParaRPr lang="es-ES"/>
          </a:p>
        </c:txPr>
        <c:crossAx val="91722112"/>
        <c:crosses val="autoZero"/>
        <c:auto val="1"/>
        <c:lblAlgn val="ctr"/>
        <c:lblOffset val="100"/>
        <c:noMultiLvlLbl val="0"/>
      </c:catAx>
      <c:valAx>
        <c:axId val="91722112"/>
        <c:scaling>
          <c:orientation val="minMax"/>
        </c:scaling>
        <c:delete val="0"/>
        <c:axPos val="b"/>
        <c:majorGridlines/>
        <c:numFmt formatCode="General" sourceLinked="1"/>
        <c:majorTickMark val="none"/>
        <c:minorTickMark val="none"/>
        <c:tickLblPos val="nextTo"/>
        <c:txPr>
          <a:bodyPr/>
          <a:lstStyle/>
          <a:p>
            <a:pPr>
              <a:defRPr sz="1600"/>
            </a:pPr>
            <a:endParaRPr lang="es-ES"/>
          </a:p>
        </c:txPr>
        <c:crossAx val="76012160"/>
        <c:crosses val="autoZero"/>
        <c:crossBetween val="between"/>
      </c:valAx>
    </c:plotArea>
    <c:legend>
      <c:legendPos val="r"/>
      <c:overlay val="0"/>
      <c:txPr>
        <a:bodyPr/>
        <a:lstStyle/>
        <a:p>
          <a:pPr>
            <a:defRPr sz="1600"/>
          </a:pPr>
          <a:endParaRPr lang="es-ES"/>
        </a:p>
      </c:txPr>
    </c:legend>
    <c:plotVisOnly val="1"/>
    <c:dispBlanksAs val="gap"/>
    <c:showDLblsOverMax val="0"/>
  </c:chart>
  <c:txPr>
    <a:bodyPr/>
    <a:lstStyle/>
    <a:p>
      <a:pPr>
        <a:defRPr sz="1800"/>
      </a:pPr>
      <a:endParaRPr lang="es-E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s-ES" sz="1600" dirty="0" err="1"/>
              <a:t>Heat</a:t>
            </a:r>
            <a:r>
              <a:rPr lang="es-ES" sz="1600" dirty="0"/>
              <a:t> </a:t>
            </a:r>
            <a:r>
              <a:rPr lang="es-ES" sz="1600" dirty="0" err="1"/>
              <a:t>Pump</a:t>
            </a:r>
            <a:r>
              <a:rPr lang="es-ES" sz="1600" dirty="0"/>
              <a:t> </a:t>
            </a:r>
            <a:r>
              <a:rPr lang="es-ES" sz="1600" dirty="0" err="1"/>
              <a:t>Model</a:t>
            </a:r>
            <a:r>
              <a:rPr lang="es-ES" sz="1600" dirty="0"/>
              <a:t> 2</a:t>
            </a:r>
          </a:p>
        </c:rich>
      </c:tx>
      <c:overlay val="0"/>
    </c:title>
    <c:autoTitleDeleted val="0"/>
    <c:plotArea>
      <c:layout/>
      <c:barChart>
        <c:barDir val="bar"/>
        <c:grouping val="clustered"/>
        <c:varyColors val="0"/>
        <c:ser>
          <c:idx val="0"/>
          <c:order val="0"/>
          <c:tx>
            <c:strRef>
              <c:f>Hoja1!$B$1</c:f>
              <c:strCache>
                <c:ptCount val="1"/>
                <c:pt idx="0">
                  <c:v>Exp.</c:v>
                </c:pt>
              </c:strCache>
            </c:strRef>
          </c:tx>
          <c:invertIfNegative val="0"/>
          <c:cat>
            <c:strRef>
              <c:f>Hoja1!$A$2:$A$3</c:f>
              <c:strCache>
                <c:ptCount val="2"/>
                <c:pt idx="0">
                  <c:v>Evaporator</c:v>
                </c:pt>
                <c:pt idx="1">
                  <c:v>Condenser</c:v>
                </c:pt>
              </c:strCache>
            </c:strRef>
          </c:cat>
          <c:val>
            <c:numRef>
              <c:f>Hoja1!$B$2:$B$3</c:f>
              <c:numCache>
                <c:formatCode>General</c:formatCode>
                <c:ptCount val="2"/>
                <c:pt idx="0">
                  <c:v>81</c:v>
                </c:pt>
                <c:pt idx="1">
                  <c:v>73</c:v>
                </c:pt>
              </c:numCache>
            </c:numRef>
          </c:val>
          <c:extLst>
            <c:ext xmlns:c16="http://schemas.microsoft.com/office/drawing/2014/chart" uri="{C3380CC4-5D6E-409C-BE32-E72D297353CC}">
              <c16:uniqueId val="{00000000-0FC5-4AE7-B492-3D0A1396028C}"/>
            </c:ext>
          </c:extLst>
        </c:ser>
        <c:ser>
          <c:idx val="1"/>
          <c:order val="1"/>
          <c:tx>
            <c:strRef>
              <c:f>Hoja1!$C$1</c:f>
              <c:strCache>
                <c:ptCount val="1"/>
                <c:pt idx="0">
                  <c:v>Model</c:v>
                </c:pt>
              </c:strCache>
            </c:strRef>
          </c:tx>
          <c:invertIfNegative val="0"/>
          <c:cat>
            <c:strRef>
              <c:f>Hoja1!$A$2:$A$3</c:f>
              <c:strCache>
                <c:ptCount val="2"/>
                <c:pt idx="0">
                  <c:v>Evaporator</c:v>
                </c:pt>
                <c:pt idx="1">
                  <c:v>Condenser</c:v>
                </c:pt>
              </c:strCache>
            </c:strRef>
          </c:cat>
          <c:val>
            <c:numRef>
              <c:f>Hoja1!$C$2:$C$3</c:f>
              <c:numCache>
                <c:formatCode>General</c:formatCode>
                <c:ptCount val="2"/>
                <c:pt idx="0">
                  <c:v>19</c:v>
                </c:pt>
                <c:pt idx="1">
                  <c:v>76</c:v>
                </c:pt>
              </c:numCache>
            </c:numRef>
          </c:val>
          <c:extLst>
            <c:ext xmlns:c16="http://schemas.microsoft.com/office/drawing/2014/chart" uri="{C3380CC4-5D6E-409C-BE32-E72D297353CC}">
              <c16:uniqueId val="{00000001-0FC5-4AE7-B492-3D0A1396028C}"/>
            </c:ext>
          </c:extLst>
        </c:ser>
        <c:dLbls>
          <c:showLegendKey val="0"/>
          <c:showVal val="0"/>
          <c:showCatName val="0"/>
          <c:showSerName val="0"/>
          <c:showPercent val="0"/>
          <c:showBubbleSize val="0"/>
        </c:dLbls>
        <c:gapWidth val="150"/>
        <c:axId val="72047232"/>
        <c:axId val="72062464"/>
      </c:barChart>
      <c:catAx>
        <c:axId val="72047232"/>
        <c:scaling>
          <c:orientation val="minMax"/>
        </c:scaling>
        <c:delete val="0"/>
        <c:axPos val="l"/>
        <c:numFmt formatCode="General" sourceLinked="0"/>
        <c:majorTickMark val="none"/>
        <c:minorTickMark val="none"/>
        <c:tickLblPos val="nextTo"/>
        <c:txPr>
          <a:bodyPr/>
          <a:lstStyle/>
          <a:p>
            <a:pPr>
              <a:defRPr sz="1600"/>
            </a:pPr>
            <a:endParaRPr lang="es-ES"/>
          </a:p>
        </c:txPr>
        <c:crossAx val="72062464"/>
        <c:crosses val="autoZero"/>
        <c:auto val="1"/>
        <c:lblAlgn val="ctr"/>
        <c:lblOffset val="100"/>
        <c:noMultiLvlLbl val="0"/>
      </c:catAx>
      <c:valAx>
        <c:axId val="72062464"/>
        <c:scaling>
          <c:orientation val="minMax"/>
        </c:scaling>
        <c:delete val="0"/>
        <c:axPos val="b"/>
        <c:majorGridlines/>
        <c:numFmt formatCode="General" sourceLinked="1"/>
        <c:majorTickMark val="none"/>
        <c:minorTickMark val="none"/>
        <c:tickLblPos val="nextTo"/>
        <c:txPr>
          <a:bodyPr/>
          <a:lstStyle/>
          <a:p>
            <a:pPr>
              <a:defRPr sz="1600"/>
            </a:pPr>
            <a:endParaRPr lang="es-ES"/>
          </a:p>
        </c:txPr>
        <c:crossAx val="72047232"/>
        <c:crosses val="autoZero"/>
        <c:crossBetween val="between"/>
        <c:majorUnit val="50"/>
      </c:valAx>
    </c:plotArea>
    <c:legend>
      <c:legendPos val="r"/>
      <c:overlay val="0"/>
      <c:txPr>
        <a:bodyPr/>
        <a:lstStyle/>
        <a:p>
          <a:pPr>
            <a:defRPr sz="1600"/>
          </a:pPr>
          <a:endParaRPr lang="es-ES"/>
        </a:p>
      </c:txPr>
    </c:legend>
    <c:plotVisOnly val="1"/>
    <c:dispBlanksAs val="gap"/>
    <c:showDLblsOverMax val="0"/>
  </c:chart>
  <c:txPr>
    <a:bodyPr/>
    <a:lstStyle/>
    <a:p>
      <a:pPr>
        <a:defRPr sz="1800"/>
      </a:pPr>
      <a:endParaRPr lang="es-E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14CC4-0A8B-4AC2-BD1E-B0D510EB578F}" type="datetimeFigureOut">
              <a:rPr lang="es-ES" smtClean="0"/>
              <a:t>06/12/2017</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31772-69B6-4A2E-ACB8-6558C3D07C9D}" type="slidenum">
              <a:rPr lang="es-ES" smtClean="0"/>
              <a:t>‹#›</a:t>
            </a:fld>
            <a:endParaRPr lang="es-ES"/>
          </a:p>
        </p:txBody>
      </p:sp>
    </p:spTree>
    <p:extLst>
      <p:ext uri="{BB962C8B-B14F-4D97-AF65-F5344CB8AC3E}">
        <p14:creationId xmlns:p14="http://schemas.microsoft.com/office/powerpoint/2010/main" val="344811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1</a:t>
            </a:fld>
            <a:endParaRPr lang="es-ES" dirty="0"/>
          </a:p>
        </p:txBody>
      </p:sp>
    </p:spTree>
    <p:extLst>
      <p:ext uri="{BB962C8B-B14F-4D97-AF65-F5344CB8AC3E}">
        <p14:creationId xmlns:p14="http://schemas.microsoft.com/office/powerpoint/2010/main" val="12094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10</a:t>
            </a:fld>
            <a:endParaRPr lang="es-ES"/>
          </a:p>
        </p:txBody>
      </p:sp>
    </p:spTree>
    <p:extLst>
      <p:ext uri="{BB962C8B-B14F-4D97-AF65-F5344CB8AC3E}">
        <p14:creationId xmlns:p14="http://schemas.microsoft.com/office/powerpoint/2010/main" val="3616262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11</a:t>
            </a:fld>
            <a:endParaRPr lang="es-ES"/>
          </a:p>
        </p:txBody>
      </p:sp>
    </p:spTree>
    <p:extLst>
      <p:ext uri="{BB962C8B-B14F-4D97-AF65-F5344CB8AC3E}">
        <p14:creationId xmlns:p14="http://schemas.microsoft.com/office/powerpoint/2010/main" val="1349293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12</a:t>
            </a:fld>
            <a:endParaRPr lang="es-ES"/>
          </a:p>
        </p:txBody>
      </p:sp>
    </p:spTree>
    <p:extLst>
      <p:ext uri="{BB962C8B-B14F-4D97-AF65-F5344CB8AC3E}">
        <p14:creationId xmlns:p14="http://schemas.microsoft.com/office/powerpoint/2010/main" val="3962212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13</a:t>
            </a:fld>
            <a:endParaRPr lang="es-ES"/>
          </a:p>
        </p:txBody>
      </p:sp>
    </p:spTree>
    <p:extLst>
      <p:ext uri="{BB962C8B-B14F-4D97-AF65-F5344CB8AC3E}">
        <p14:creationId xmlns:p14="http://schemas.microsoft.com/office/powerpoint/2010/main" val="2632256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14</a:t>
            </a:fld>
            <a:endParaRPr lang="es-ES"/>
          </a:p>
        </p:txBody>
      </p:sp>
    </p:spTree>
    <p:extLst>
      <p:ext uri="{BB962C8B-B14F-4D97-AF65-F5344CB8AC3E}">
        <p14:creationId xmlns:p14="http://schemas.microsoft.com/office/powerpoint/2010/main" val="3419623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15</a:t>
            </a:fld>
            <a:endParaRPr lang="es-ES"/>
          </a:p>
        </p:txBody>
      </p:sp>
    </p:spTree>
    <p:extLst>
      <p:ext uri="{BB962C8B-B14F-4D97-AF65-F5344CB8AC3E}">
        <p14:creationId xmlns:p14="http://schemas.microsoft.com/office/powerpoint/2010/main" val="2939373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YO PONDRIA ESTA PRIMERO.</a:t>
            </a:r>
          </a:p>
        </p:txBody>
      </p:sp>
      <p:sp>
        <p:nvSpPr>
          <p:cNvPr id="4" name="Slide Number Placeholder 3"/>
          <p:cNvSpPr>
            <a:spLocks noGrp="1"/>
          </p:cNvSpPr>
          <p:nvPr>
            <p:ph type="sldNum" sz="quarter" idx="10"/>
          </p:nvPr>
        </p:nvSpPr>
        <p:spPr/>
        <p:txBody>
          <a:bodyPr/>
          <a:lstStyle/>
          <a:p>
            <a:fld id="{F9531772-69B6-4A2E-ACB8-6558C3D07C9D}" type="slidenum">
              <a:rPr lang="es-ES" smtClean="0"/>
              <a:pPr/>
              <a:t>16</a:t>
            </a:fld>
            <a:endParaRPr lang="es-ES"/>
          </a:p>
        </p:txBody>
      </p:sp>
    </p:spTree>
    <p:extLst>
      <p:ext uri="{BB962C8B-B14F-4D97-AF65-F5344CB8AC3E}">
        <p14:creationId xmlns:p14="http://schemas.microsoft.com/office/powerpoint/2010/main" val="2387787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17</a:t>
            </a:fld>
            <a:endParaRPr lang="es-ES"/>
          </a:p>
        </p:txBody>
      </p:sp>
    </p:spTree>
    <p:extLst>
      <p:ext uri="{BB962C8B-B14F-4D97-AF65-F5344CB8AC3E}">
        <p14:creationId xmlns:p14="http://schemas.microsoft.com/office/powerpoint/2010/main" val="3607114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18</a:t>
            </a:fld>
            <a:endParaRPr lang="es-ES"/>
          </a:p>
        </p:txBody>
      </p:sp>
    </p:spTree>
    <p:extLst>
      <p:ext uri="{BB962C8B-B14F-4D97-AF65-F5344CB8AC3E}">
        <p14:creationId xmlns:p14="http://schemas.microsoft.com/office/powerpoint/2010/main" val="1301925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19</a:t>
            </a:fld>
            <a:endParaRPr lang="es-ES"/>
          </a:p>
        </p:txBody>
      </p:sp>
    </p:spTree>
    <p:extLst>
      <p:ext uri="{BB962C8B-B14F-4D97-AF65-F5344CB8AC3E}">
        <p14:creationId xmlns:p14="http://schemas.microsoft.com/office/powerpoint/2010/main" val="183239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a:t>
            </a:fld>
            <a:endParaRPr lang="es-ES" dirty="0"/>
          </a:p>
        </p:txBody>
      </p:sp>
    </p:spTree>
    <p:extLst>
      <p:ext uri="{BB962C8B-B14F-4D97-AF65-F5344CB8AC3E}">
        <p14:creationId xmlns:p14="http://schemas.microsoft.com/office/powerpoint/2010/main" val="2160691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20</a:t>
            </a:fld>
            <a:endParaRPr lang="es-ES"/>
          </a:p>
        </p:txBody>
      </p:sp>
    </p:spTree>
    <p:extLst>
      <p:ext uri="{BB962C8B-B14F-4D97-AF65-F5344CB8AC3E}">
        <p14:creationId xmlns:p14="http://schemas.microsoft.com/office/powerpoint/2010/main" val="1046944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21</a:t>
            </a:fld>
            <a:endParaRPr lang="es-ES"/>
          </a:p>
        </p:txBody>
      </p:sp>
    </p:spTree>
    <p:extLst>
      <p:ext uri="{BB962C8B-B14F-4D97-AF65-F5344CB8AC3E}">
        <p14:creationId xmlns:p14="http://schemas.microsoft.com/office/powerpoint/2010/main" val="3841053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22</a:t>
            </a:fld>
            <a:endParaRPr lang="es-ES"/>
          </a:p>
        </p:txBody>
      </p:sp>
    </p:spTree>
    <p:extLst>
      <p:ext uri="{BB962C8B-B14F-4D97-AF65-F5344CB8AC3E}">
        <p14:creationId xmlns:p14="http://schemas.microsoft.com/office/powerpoint/2010/main" val="2166218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23</a:t>
            </a:fld>
            <a:endParaRPr lang="es-ES"/>
          </a:p>
        </p:txBody>
      </p:sp>
    </p:spTree>
    <p:extLst>
      <p:ext uri="{BB962C8B-B14F-4D97-AF65-F5344CB8AC3E}">
        <p14:creationId xmlns:p14="http://schemas.microsoft.com/office/powerpoint/2010/main" val="160175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24</a:t>
            </a:fld>
            <a:endParaRPr lang="es-ES"/>
          </a:p>
        </p:txBody>
      </p:sp>
    </p:spTree>
    <p:extLst>
      <p:ext uri="{BB962C8B-B14F-4D97-AF65-F5344CB8AC3E}">
        <p14:creationId xmlns:p14="http://schemas.microsoft.com/office/powerpoint/2010/main" val="2146368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25</a:t>
            </a:fld>
            <a:endParaRPr lang="es-ES"/>
          </a:p>
        </p:txBody>
      </p:sp>
    </p:spTree>
    <p:extLst>
      <p:ext uri="{BB962C8B-B14F-4D97-AF65-F5344CB8AC3E}">
        <p14:creationId xmlns:p14="http://schemas.microsoft.com/office/powerpoint/2010/main" val="2057515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26</a:t>
            </a:fld>
            <a:endParaRPr lang="es-ES"/>
          </a:p>
        </p:txBody>
      </p:sp>
    </p:spTree>
    <p:extLst>
      <p:ext uri="{BB962C8B-B14F-4D97-AF65-F5344CB8AC3E}">
        <p14:creationId xmlns:p14="http://schemas.microsoft.com/office/powerpoint/2010/main" val="3152738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27</a:t>
            </a:fld>
            <a:endParaRPr lang="es-ES"/>
          </a:p>
        </p:txBody>
      </p:sp>
    </p:spTree>
    <p:extLst>
      <p:ext uri="{BB962C8B-B14F-4D97-AF65-F5344CB8AC3E}">
        <p14:creationId xmlns:p14="http://schemas.microsoft.com/office/powerpoint/2010/main" val="1475965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28</a:t>
            </a:fld>
            <a:endParaRPr lang="es-ES"/>
          </a:p>
        </p:txBody>
      </p:sp>
    </p:spTree>
    <p:extLst>
      <p:ext uri="{BB962C8B-B14F-4D97-AF65-F5344CB8AC3E}">
        <p14:creationId xmlns:p14="http://schemas.microsoft.com/office/powerpoint/2010/main" val="122161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29</a:t>
            </a:fld>
            <a:endParaRPr lang="es-ES"/>
          </a:p>
        </p:txBody>
      </p:sp>
    </p:spTree>
    <p:extLst>
      <p:ext uri="{BB962C8B-B14F-4D97-AF65-F5344CB8AC3E}">
        <p14:creationId xmlns:p14="http://schemas.microsoft.com/office/powerpoint/2010/main" val="243556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a:t>
            </a:fld>
            <a:endParaRPr lang="es-ES" dirty="0"/>
          </a:p>
        </p:txBody>
      </p:sp>
    </p:spTree>
    <p:extLst>
      <p:ext uri="{BB962C8B-B14F-4D97-AF65-F5344CB8AC3E}">
        <p14:creationId xmlns:p14="http://schemas.microsoft.com/office/powerpoint/2010/main" val="3686012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30</a:t>
            </a:fld>
            <a:endParaRPr lang="es-ES"/>
          </a:p>
        </p:txBody>
      </p:sp>
    </p:spTree>
    <p:extLst>
      <p:ext uri="{BB962C8B-B14F-4D97-AF65-F5344CB8AC3E}">
        <p14:creationId xmlns:p14="http://schemas.microsoft.com/office/powerpoint/2010/main" val="1496137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31</a:t>
            </a:fld>
            <a:endParaRPr lang="es-ES"/>
          </a:p>
        </p:txBody>
      </p:sp>
    </p:spTree>
    <p:extLst>
      <p:ext uri="{BB962C8B-B14F-4D97-AF65-F5344CB8AC3E}">
        <p14:creationId xmlns:p14="http://schemas.microsoft.com/office/powerpoint/2010/main" val="2599272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32</a:t>
            </a:fld>
            <a:endParaRPr lang="es-ES"/>
          </a:p>
        </p:txBody>
      </p:sp>
    </p:spTree>
    <p:extLst>
      <p:ext uri="{BB962C8B-B14F-4D97-AF65-F5344CB8AC3E}">
        <p14:creationId xmlns:p14="http://schemas.microsoft.com/office/powerpoint/2010/main" val="1325025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33</a:t>
            </a:fld>
            <a:endParaRPr lang="es-ES"/>
          </a:p>
        </p:txBody>
      </p:sp>
    </p:spTree>
    <p:extLst>
      <p:ext uri="{BB962C8B-B14F-4D97-AF65-F5344CB8AC3E}">
        <p14:creationId xmlns:p14="http://schemas.microsoft.com/office/powerpoint/2010/main" val="1061351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34</a:t>
            </a:fld>
            <a:endParaRPr lang="es-ES"/>
          </a:p>
        </p:txBody>
      </p:sp>
    </p:spTree>
    <p:extLst>
      <p:ext uri="{BB962C8B-B14F-4D97-AF65-F5344CB8AC3E}">
        <p14:creationId xmlns:p14="http://schemas.microsoft.com/office/powerpoint/2010/main" val="2653898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35</a:t>
            </a:fld>
            <a:endParaRPr lang="es-ES"/>
          </a:p>
        </p:txBody>
      </p:sp>
    </p:spTree>
    <p:extLst>
      <p:ext uri="{BB962C8B-B14F-4D97-AF65-F5344CB8AC3E}">
        <p14:creationId xmlns:p14="http://schemas.microsoft.com/office/powerpoint/2010/main" val="2530298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36</a:t>
            </a:fld>
            <a:endParaRPr lang="es-ES"/>
          </a:p>
        </p:txBody>
      </p:sp>
    </p:spTree>
    <p:extLst>
      <p:ext uri="{BB962C8B-B14F-4D97-AF65-F5344CB8AC3E}">
        <p14:creationId xmlns:p14="http://schemas.microsoft.com/office/powerpoint/2010/main" val="3084766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37</a:t>
            </a:fld>
            <a:endParaRPr lang="es-ES"/>
          </a:p>
        </p:txBody>
      </p:sp>
    </p:spTree>
    <p:extLst>
      <p:ext uri="{BB962C8B-B14F-4D97-AF65-F5344CB8AC3E}">
        <p14:creationId xmlns:p14="http://schemas.microsoft.com/office/powerpoint/2010/main" val="1614388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38</a:t>
            </a:fld>
            <a:endParaRPr lang="es-ES"/>
          </a:p>
        </p:txBody>
      </p:sp>
    </p:spTree>
    <p:extLst>
      <p:ext uri="{BB962C8B-B14F-4D97-AF65-F5344CB8AC3E}">
        <p14:creationId xmlns:p14="http://schemas.microsoft.com/office/powerpoint/2010/main" val="556870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39</a:t>
            </a:fld>
            <a:endParaRPr lang="es-ES"/>
          </a:p>
        </p:txBody>
      </p:sp>
    </p:spTree>
    <p:extLst>
      <p:ext uri="{BB962C8B-B14F-4D97-AF65-F5344CB8AC3E}">
        <p14:creationId xmlns:p14="http://schemas.microsoft.com/office/powerpoint/2010/main" val="332775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a:t>
            </a:fld>
            <a:endParaRPr lang="es-ES" dirty="0"/>
          </a:p>
        </p:txBody>
      </p:sp>
    </p:spTree>
    <p:extLst>
      <p:ext uri="{BB962C8B-B14F-4D97-AF65-F5344CB8AC3E}">
        <p14:creationId xmlns:p14="http://schemas.microsoft.com/office/powerpoint/2010/main" val="3153072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40</a:t>
            </a:fld>
            <a:endParaRPr lang="es-ES"/>
          </a:p>
        </p:txBody>
      </p:sp>
    </p:spTree>
    <p:extLst>
      <p:ext uri="{BB962C8B-B14F-4D97-AF65-F5344CB8AC3E}">
        <p14:creationId xmlns:p14="http://schemas.microsoft.com/office/powerpoint/2010/main" val="3184849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41</a:t>
            </a:fld>
            <a:endParaRPr lang="es-ES"/>
          </a:p>
        </p:txBody>
      </p:sp>
    </p:spTree>
    <p:extLst>
      <p:ext uri="{BB962C8B-B14F-4D97-AF65-F5344CB8AC3E}">
        <p14:creationId xmlns:p14="http://schemas.microsoft.com/office/powerpoint/2010/main" val="1697017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42</a:t>
            </a:fld>
            <a:endParaRPr lang="es-ES"/>
          </a:p>
        </p:txBody>
      </p:sp>
    </p:spTree>
    <p:extLst>
      <p:ext uri="{BB962C8B-B14F-4D97-AF65-F5344CB8AC3E}">
        <p14:creationId xmlns:p14="http://schemas.microsoft.com/office/powerpoint/2010/main" val="2533743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43</a:t>
            </a:fld>
            <a:endParaRPr lang="es-ES"/>
          </a:p>
        </p:txBody>
      </p:sp>
    </p:spTree>
    <p:extLst>
      <p:ext uri="{BB962C8B-B14F-4D97-AF65-F5344CB8AC3E}">
        <p14:creationId xmlns:p14="http://schemas.microsoft.com/office/powerpoint/2010/main" val="452361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44</a:t>
            </a:fld>
            <a:endParaRPr lang="es-ES"/>
          </a:p>
        </p:txBody>
      </p:sp>
    </p:spTree>
    <p:extLst>
      <p:ext uri="{BB962C8B-B14F-4D97-AF65-F5344CB8AC3E}">
        <p14:creationId xmlns:p14="http://schemas.microsoft.com/office/powerpoint/2010/main" val="44741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45</a:t>
            </a:fld>
            <a:endParaRPr lang="es-ES"/>
          </a:p>
        </p:txBody>
      </p:sp>
    </p:spTree>
    <p:extLst>
      <p:ext uri="{BB962C8B-B14F-4D97-AF65-F5344CB8AC3E}">
        <p14:creationId xmlns:p14="http://schemas.microsoft.com/office/powerpoint/2010/main" val="2791778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46</a:t>
            </a:fld>
            <a:endParaRPr lang="es-ES"/>
          </a:p>
        </p:txBody>
      </p:sp>
    </p:spTree>
    <p:extLst>
      <p:ext uri="{BB962C8B-B14F-4D97-AF65-F5344CB8AC3E}">
        <p14:creationId xmlns:p14="http://schemas.microsoft.com/office/powerpoint/2010/main" val="3922742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47</a:t>
            </a:fld>
            <a:endParaRPr lang="es-ES"/>
          </a:p>
        </p:txBody>
      </p:sp>
    </p:spTree>
    <p:extLst>
      <p:ext uri="{BB962C8B-B14F-4D97-AF65-F5344CB8AC3E}">
        <p14:creationId xmlns:p14="http://schemas.microsoft.com/office/powerpoint/2010/main" val="10293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48</a:t>
            </a:fld>
            <a:endParaRPr lang="es-ES"/>
          </a:p>
        </p:txBody>
      </p:sp>
    </p:spTree>
    <p:extLst>
      <p:ext uri="{BB962C8B-B14F-4D97-AF65-F5344CB8AC3E}">
        <p14:creationId xmlns:p14="http://schemas.microsoft.com/office/powerpoint/2010/main" val="2764082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49</a:t>
            </a:fld>
            <a:endParaRPr lang="es-ES"/>
          </a:p>
        </p:txBody>
      </p:sp>
    </p:spTree>
    <p:extLst>
      <p:ext uri="{BB962C8B-B14F-4D97-AF65-F5344CB8AC3E}">
        <p14:creationId xmlns:p14="http://schemas.microsoft.com/office/powerpoint/2010/main" val="769550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5</a:t>
            </a:fld>
            <a:endParaRPr lang="es-ES" dirty="0"/>
          </a:p>
        </p:txBody>
      </p:sp>
    </p:spTree>
    <p:extLst>
      <p:ext uri="{BB962C8B-B14F-4D97-AF65-F5344CB8AC3E}">
        <p14:creationId xmlns:p14="http://schemas.microsoft.com/office/powerpoint/2010/main" val="36362304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50</a:t>
            </a:fld>
            <a:endParaRPr lang="es-ES"/>
          </a:p>
        </p:txBody>
      </p:sp>
    </p:spTree>
    <p:extLst>
      <p:ext uri="{BB962C8B-B14F-4D97-AF65-F5344CB8AC3E}">
        <p14:creationId xmlns:p14="http://schemas.microsoft.com/office/powerpoint/2010/main" val="15944147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51</a:t>
            </a:fld>
            <a:endParaRPr lang="es-ES"/>
          </a:p>
        </p:txBody>
      </p:sp>
    </p:spTree>
    <p:extLst>
      <p:ext uri="{BB962C8B-B14F-4D97-AF65-F5344CB8AC3E}">
        <p14:creationId xmlns:p14="http://schemas.microsoft.com/office/powerpoint/2010/main" val="1503958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52</a:t>
            </a:fld>
            <a:endParaRPr lang="es-ES"/>
          </a:p>
        </p:txBody>
      </p:sp>
    </p:spTree>
    <p:extLst>
      <p:ext uri="{BB962C8B-B14F-4D97-AF65-F5344CB8AC3E}">
        <p14:creationId xmlns:p14="http://schemas.microsoft.com/office/powerpoint/2010/main" val="35218296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53</a:t>
            </a:fld>
            <a:endParaRPr lang="es-ES"/>
          </a:p>
        </p:txBody>
      </p:sp>
    </p:spTree>
    <p:extLst>
      <p:ext uri="{BB962C8B-B14F-4D97-AF65-F5344CB8AC3E}">
        <p14:creationId xmlns:p14="http://schemas.microsoft.com/office/powerpoint/2010/main" val="2133493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54</a:t>
            </a:fld>
            <a:endParaRPr lang="es-ES"/>
          </a:p>
        </p:txBody>
      </p:sp>
    </p:spTree>
    <p:extLst>
      <p:ext uri="{BB962C8B-B14F-4D97-AF65-F5344CB8AC3E}">
        <p14:creationId xmlns:p14="http://schemas.microsoft.com/office/powerpoint/2010/main" val="3895400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55</a:t>
            </a:fld>
            <a:endParaRPr lang="es-ES"/>
          </a:p>
        </p:txBody>
      </p:sp>
    </p:spTree>
    <p:extLst>
      <p:ext uri="{BB962C8B-B14F-4D97-AF65-F5344CB8AC3E}">
        <p14:creationId xmlns:p14="http://schemas.microsoft.com/office/powerpoint/2010/main" val="35991124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56</a:t>
            </a:fld>
            <a:endParaRPr lang="es-ES"/>
          </a:p>
        </p:txBody>
      </p:sp>
    </p:spTree>
    <p:extLst>
      <p:ext uri="{BB962C8B-B14F-4D97-AF65-F5344CB8AC3E}">
        <p14:creationId xmlns:p14="http://schemas.microsoft.com/office/powerpoint/2010/main" val="5985526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57</a:t>
            </a:fld>
            <a:endParaRPr lang="es-ES"/>
          </a:p>
        </p:txBody>
      </p:sp>
    </p:spTree>
    <p:extLst>
      <p:ext uri="{BB962C8B-B14F-4D97-AF65-F5344CB8AC3E}">
        <p14:creationId xmlns:p14="http://schemas.microsoft.com/office/powerpoint/2010/main" val="865870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6</a:t>
            </a:fld>
            <a:endParaRPr lang="es-ES" dirty="0"/>
          </a:p>
        </p:txBody>
      </p:sp>
    </p:spTree>
    <p:extLst>
      <p:ext uri="{BB962C8B-B14F-4D97-AF65-F5344CB8AC3E}">
        <p14:creationId xmlns:p14="http://schemas.microsoft.com/office/powerpoint/2010/main" val="305761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7</a:t>
            </a:fld>
            <a:endParaRPr lang="es-ES"/>
          </a:p>
        </p:txBody>
      </p:sp>
    </p:spTree>
    <p:extLst>
      <p:ext uri="{BB962C8B-B14F-4D97-AF65-F5344CB8AC3E}">
        <p14:creationId xmlns:p14="http://schemas.microsoft.com/office/powerpoint/2010/main" val="3815401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8</a:t>
            </a:fld>
            <a:endParaRPr lang="es-ES"/>
          </a:p>
        </p:txBody>
      </p:sp>
    </p:spTree>
    <p:extLst>
      <p:ext uri="{BB962C8B-B14F-4D97-AF65-F5344CB8AC3E}">
        <p14:creationId xmlns:p14="http://schemas.microsoft.com/office/powerpoint/2010/main" val="2069900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9</a:t>
            </a:fld>
            <a:endParaRPr lang="es-ES"/>
          </a:p>
        </p:txBody>
      </p:sp>
    </p:spTree>
    <p:extLst>
      <p:ext uri="{BB962C8B-B14F-4D97-AF65-F5344CB8AC3E}">
        <p14:creationId xmlns:p14="http://schemas.microsoft.com/office/powerpoint/2010/main" val="528300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71634"/>
          </a:xfrm>
          <a:prstGeom prst="rect">
            <a:avLst/>
          </a:prstGeom>
        </p:spPr>
      </p:pic>
    </p:spTree>
    <p:extLst>
      <p:ext uri="{BB962C8B-B14F-4D97-AF65-F5344CB8AC3E}">
        <p14:creationId xmlns:p14="http://schemas.microsoft.com/office/powerpoint/2010/main" val="18484739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5" name="Slide Number Placeholder 5"/>
          <p:cNvSpPr>
            <a:spLocks noGrp="1"/>
          </p:cNvSpPr>
          <p:nvPr>
            <p:ph type="sldNum" sz="quarter" idx="10"/>
          </p:nvPr>
        </p:nvSpPr>
        <p:spPr/>
        <p:txBody>
          <a:bodyPr/>
          <a:lstStyle>
            <a:lvl1pPr>
              <a:defRPr/>
            </a:lvl1pPr>
          </a:lstStyle>
          <a:p>
            <a:pPr>
              <a:defRPr/>
            </a:pPr>
            <a:fld id="{26BDC77F-B167-46E2-9A01-729824723F96}" type="slidenum">
              <a:rPr lang="es-ES_tradnl"/>
              <a:pPr>
                <a:defRPr/>
              </a:pPr>
              <a:t>‹#›</a:t>
            </a:fld>
            <a:endParaRPr lang="es-ES_tradnl"/>
          </a:p>
        </p:txBody>
      </p:sp>
      <p:sp>
        <p:nvSpPr>
          <p:cNvPr id="6"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7"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4079942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cxnSp>
        <p:nvCxnSpPr>
          <p:cNvPr id="7" name="Straight Connector 10"/>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2"/>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3"/>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4"/>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5"/>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s-ES_tradnl"/>
              <a:t>Clic para editar título</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13" name="Slide Number Placeholder 8"/>
          <p:cNvSpPr>
            <a:spLocks noGrp="1"/>
          </p:cNvSpPr>
          <p:nvPr>
            <p:ph type="sldNum" sz="quarter" idx="10"/>
          </p:nvPr>
        </p:nvSpPr>
        <p:spPr/>
        <p:txBody>
          <a:bodyPr/>
          <a:lstStyle>
            <a:lvl1pPr>
              <a:defRPr smtClean="0"/>
            </a:lvl1pPr>
          </a:lstStyle>
          <a:p>
            <a:pPr>
              <a:defRPr/>
            </a:pPr>
            <a:fld id="{AA3F1914-0951-4ACC-B935-F7DB51B47CEB}" type="slidenum">
              <a:rPr lang="es-ES_tradnl"/>
              <a:pPr>
                <a:defRPr/>
              </a:pPr>
              <a:t>‹#›</a:t>
            </a:fld>
            <a:endParaRPr lang="es-ES_tradnl"/>
          </a:p>
        </p:txBody>
      </p:sp>
      <p:sp>
        <p:nvSpPr>
          <p:cNvPr id="14" name="Footer Placeholder 4"/>
          <p:cNvSpPr>
            <a:spLocks noGrp="1"/>
          </p:cNvSpPr>
          <p:nvPr>
            <p:ph type="ftr" sz="quarter" idx="11"/>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15" name="Date Placeholder 3"/>
          <p:cNvSpPr>
            <a:spLocks noGrp="1"/>
          </p:cNvSpPr>
          <p:nvPr>
            <p:ph type="dt" sz="half" idx="12"/>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5624951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Slide Number Placeholder 5"/>
          <p:cNvSpPr>
            <a:spLocks noGrp="1"/>
          </p:cNvSpPr>
          <p:nvPr>
            <p:ph type="sldNum" sz="quarter" idx="10"/>
          </p:nvPr>
        </p:nvSpPr>
        <p:spPr/>
        <p:txBody>
          <a:bodyPr/>
          <a:lstStyle>
            <a:lvl1pPr>
              <a:defRPr/>
            </a:lvl1pPr>
          </a:lstStyle>
          <a:p>
            <a:pPr>
              <a:defRPr/>
            </a:pPr>
            <a:fld id="{6E16394C-6D6E-44E6-BF40-1B11ACDFC3C1}"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15451838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D75DFBF7-7677-459A-AD17-7AD588EAFE4A}" type="slidenum">
              <a:rPr lang="es-ES_tradnl"/>
              <a:pPr>
                <a:defRPr/>
              </a:pPr>
              <a:t>‹#›</a:t>
            </a:fld>
            <a:endParaRPr lang="es-ES_tradnl"/>
          </a:p>
        </p:txBody>
      </p:sp>
      <p:sp>
        <p:nvSpPr>
          <p:cNvPr id="3"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4"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2231334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s-ES_tradnl"/>
              <a:t>Clic para editar título</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Slide Number Placeholder 6"/>
          <p:cNvSpPr>
            <a:spLocks noGrp="1"/>
          </p:cNvSpPr>
          <p:nvPr>
            <p:ph type="sldNum" sz="quarter" idx="10"/>
          </p:nvPr>
        </p:nvSpPr>
        <p:spPr/>
        <p:txBody>
          <a:bodyPr/>
          <a:lstStyle>
            <a:lvl1pPr>
              <a:defRPr smtClean="0"/>
            </a:lvl1pPr>
          </a:lstStyle>
          <a:p>
            <a:pPr>
              <a:defRPr/>
            </a:pPr>
            <a:fld id="{20AEBC29-FA9B-469C-8813-5F121092C8C0}" type="slidenum">
              <a:rPr lang="es-ES"/>
              <a:pPr>
                <a:defRPr/>
              </a:pPr>
              <a:t>‹#›</a:t>
            </a:fld>
            <a:endParaRPr lang="es-ES"/>
          </a:p>
        </p:txBody>
      </p:sp>
      <p:sp>
        <p:nvSpPr>
          <p:cNvPr id="6" name="Footer Placeholder 4"/>
          <p:cNvSpPr>
            <a:spLocks noGrp="1"/>
          </p:cNvSpPr>
          <p:nvPr>
            <p:ph type="ftr" sz="quarter" idx="11"/>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7" name="Date Placeholder 3"/>
          <p:cNvSpPr>
            <a:spLocks noGrp="1"/>
          </p:cNvSpPr>
          <p:nvPr>
            <p:ph type="dt" sz="half" idx="12"/>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5612052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s-ES_tradnl"/>
              <a:t>Clic para editar título</a:t>
            </a:r>
            <a:endParaRPr/>
          </a:p>
        </p:txBody>
      </p:sp>
      <p:sp>
        <p:nvSpPr>
          <p:cNvPr id="3" name="Picture Placeholder 2"/>
          <p:cNvSpPr>
            <a:spLocks noGrp="1"/>
          </p:cNvSpPr>
          <p:nvPr>
            <p:ph type="pic" idx="1"/>
          </p:nvPr>
        </p:nvSpPr>
        <p:spPr>
          <a:xfrm>
            <a:off x="5487987" y="2048256"/>
            <a:ext cx="3427413" cy="4206240"/>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_tradnl" noProof="0"/>
              <a:t>Haga clic en el icono para agregar una imagen</a:t>
            </a:r>
            <a:endParaRPr noProof="0"/>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Slide Number Placeholder 5"/>
          <p:cNvSpPr>
            <a:spLocks noGrp="1"/>
          </p:cNvSpPr>
          <p:nvPr>
            <p:ph type="sldNum" sz="quarter" idx="10"/>
          </p:nvPr>
        </p:nvSpPr>
        <p:spPr/>
        <p:txBody>
          <a:bodyPr/>
          <a:lstStyle>
            <a:lvl1pPr>
              <a:defRPr/>
            </a:lvl1pPr>
          </a:lstStyle>
          <a:p>
            <a:pPr>
              <a:defRPr/>
            </a:pPr>
            <a:fld id="{13822B57-FD25-4BF3-9B15-5AD8A739BBCB}" type="slidenum">
              <a:rPr lang="es-ES_tradnl"/>
              <a:pPr>
                <a:defRPr/>
              </a:pPr>
              <a:t>‹#›</a:t>
            </a:fld>
            <a:endParaRPr lang="es-ES_tradnl"/>
          </a:p>
        </p:txBody>
      </p:sp>
      <p:sp>
        <p:nvSpPr>
          <p:cNvPr id="6"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7"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180905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magen encima del título">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s-ES_tradnl"/>
              <a:t>Clic para editar título</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7988300"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5" name="Footer Placeholder 4"/>
          <p:cNvSpPr>
            <a:spLocks noGrp="1"/>
          </p:cNvSpPr>
          <p:nvPr>
            <p:ph type="ftr" sz="quarter" idx="14"/>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5"/>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8473509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imágenes con título">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s-ES_tradnl"/>
              <a:t>Clic para editar título</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3986784"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7" name="Picture Placeholder 8"/>
          <p:cNvSpPr>
            <a:spLocks noGrp="1"/>
          </p:cNvSpPr>
          <p:nvPr>
            <p:ph type="pic" sz="quarter" idx="14"/>
          </p:nvPr>
        </p:nvSpPr>
        <p:spPr>
          <a:xfrm>
            <a:off x="4928616" y="1129553"/>
            <a:ext cx="3986784"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6" name="Footer Placeholder 4"/>
          <p:cNvSpPr>
            <a:spLocks noGrp="1"/>
          </p:cNvSpPr>
          <p:nvPr>
            <p:ph type="ftr" sz="quarter" idx="15"/>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8" name="Date Placeholder 3"/>
          <p:cNvSpPr>
            <a:spLocks noGrp="1"/>
          </p:cNvSpPr>
          <p:nvPr>
            <p:ph type="dt" sz="half" idx="16"/>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670638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imágenes con título">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s-ES_tradnl"/>
              <a:t>Clic para editar título</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6601968"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7" name="Picture Placeholder 8"/>
          <p:cNvSpPr>
            <a:spLocks noGrp="1"/>
          </p:cNvSpPr>
          <p:nvPr>
            <p:ph type="pic" sz="quarter" idx="14"/>
          </p:nvPr>
        </p:nvSpPr>
        <p:spPr>
          <a:xfrm>
            <a:off x="7543800" y="1129553"/>
            <a:ext cx="1371600" cy="1481328"/>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8" name="Picture Placeholder 8"/>
          <p:cNvSpPr>
            <a:spLocks noGrp="1"/>
          </p:cNvSpPr>
          <p:nvPr>
            <p:ph type="pic" sz="quarter" idx="15"/>
          </p:nvPr>
        </p:nvSpPr>
        <p:spPr>
          <a:xfrm>
            <a:off x="7543800" y="2629169"/>
            <a:ext cx="1371600" cy="1481328"/>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10" name="Footer Placeholder 4"/>
          <p:cNvSpPr>
            <a:spLocks noGrp="1"/>
          </p:cNvSpPr>
          <p:nvPr>
            <p:ph type="ftr" sz="quarter" idx="16"/>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11" name="Date Placeholder 3"/>
          <p:cNvSpPr>
            <a:spLocks noGrp="1"/>
          </p:cNvSpPr>
          <p:nvPr>
            <p:ph type="dt" sz="half" idx="17"/>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3000013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Vertical Text Placeholder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Slide Number Placeholder 5"/>
          <p:cNvSpPr>
            <a:spLocks noGrp="1"/>
          </p:cNvSpPr>
          <p:nvPr>
            <p:ph type="sldNum" sz="quarter" idx="10"/>
          </p:nvPr>
        </p:nvSpPr>
        <p:spPr/>
        <p:txBody>
          <a:bodyPr/>
          <a:lstStyle>
            <a:lvl1pPr>
              <a:defRPr/>
            </a:lvl1pPr>
          </a:lstStyle>
          <a:p>
            <a:pPr>
              <a:defRPr/>
            </a:pPr>
            <a:fld id="{78F2CD19-D8AB-4F67-B953-B307E2641127}"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12765749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71" y="0"/>
            <a:ext cx="9134929" cy="6864818"/>
          </a:xfrm>
          <a:prstGeom prst="rect">
            <a:avLst/>
          </a:prstGeom>
        </p:spPr>
      </p:pic>
    </p:spTree>
    <p:extLst>
      <p:ext uri="{BB962C8B-B14F-4D97-AF65-F5344CB8AC3E}">
        <p14:creationId xmlns:p14="http://schemas.microsoft.com/office/powerpoint/2010/main" val="991185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s-ES_tradnl"/>
              <a:t>Clic para editar título</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Slide Number Placeholder 5"/>
          <p:cNvSpPr>
            <a:spLocks noGrp="1"/>
          </p:cNvSpPr>
          <p:nvPr>
            <p:ph type="sldNum" sz="quarter" idx="10"/>
          </p:nvPr>
        </p:nvSpPr>
        <p:spPr/>
        <p:txBody>
          <a:bodyPr/>
          <a:lstStyle>
            <a:lvl1pPr>
              <a:defRPr/>
            </a:lvl1pPr>
          </a:lstStyle>
          <a:p>
            <a:pPr>
              <a:defRPr/>
            </a:pPr>
            <a:fld id="{71634340-049C-40E5-9F0E-75BD44C331B2}"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6795315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512" y="-23681"/>
            <a:ext cx="9217024" cy="6926511"/>
          </a:xfrm>
          <a:prstGeom prst="rect">
            <a:avLst/>
          </a:prstGeom>
        </p:spPr>
      </p:pic>
    </p:spTree>
    <p:extLst>
      <p:ext uri="{BB962C8B-B14F-4D97-AF65-F5344CB8AC3E}">
        <p14:creationId xmlns:p14="http://schemas.microsoft.com/office/powerpoint/2010/main" val="6512617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Slide Number Placeholder 5"/>
          <p:cNvSpPr>
            <a:spLocks noGrp="1"/>
          </p:cNvSpPr>
          <p:nvPr>
            <p:ph type="sldNum" sz="quarter" idx="10"/>
          </p:nvPr>
        </p:nvSpPr>
        <p:spPr/>
        <p:txBody>
          <a:bodyPr/>
          <a:lstStyle>
            <a:lvl1pPr>
              <a:defRPr/>
            </a:lvl1pPr>
          </a:lstStyle>
          <a:p>
            <a:pPr>
              <a:defRPr/>
            </a:pPr>
            <a:fld id="{E40B8D70-B2F2-447C-9481-31B7B188F14C}"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8908483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Slide Number Placeholder 5"/>
          <p:cNvSpPr>
            <a:spLocks noGrp="1"/>
          </p:cNvSpPr>
          <p:nvPr>
            <p:ph type="sldNum" sz="quarter" idx="10"/>
          </p:nvPr>
        </p:nvSpPr>
        <p:spPr/>
        <p:txBody>
          <a:bodyPr/>
          <a:lstStyle>
            <a:lvl1pPr>
              <a:defRPr/>
            </a:lvl1pPr>
          </a:lstStyle>
          <a:p>
            <a:pPr>
              <a:defRPr/>
            </a:pPr>
            <a:fld id="{3C8E1265-15E9-4E71-8C98-22CFAEEA738E}"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7896298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Slide Number Placeholder 5"/>
          <p:cNvSpPr>
            <a:spLocks noGrp="1"/>
          </p:cNvSpPr>
          <p:nvPr>
            <p:ph type="sldNum" sz="quarter" idx="10"/>
          </p:nvPr>
        </p:nvSpPr>
        <p:spPr/>
        <p:txBody>
          <a:bodyPr/>
          <a:lstStyle>
            <a:lvl1pPr>
              <a:defRPr/>
            </a:lvl1pPr>
          </a:lstStyle>
          <a:p>
            <a:pPr>
              <a:defRPr/>
            </a:pPr>
            <a:fld id="{9767E620-EC45-45E6-852D-2CE9DA0FA004}"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2766044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Slide Number Placeholder 5"/>
          <p:cNvSpPr>
            <a:spLocks noGrp="1"/>
          </p:cNvSpPr>
          <p:nvPr>
            <p:ph type="sldNum" sz="quarter" idx="10"/>
          </p:nvPr>
        </p:nvSpPr>
        <p:spPr/>
        <p:txBody>
          <a:bodyPr/>
          <a:lstStyle>
            <a:lvl1pPr>
              <a:defRPr/>
            </a:lvl1pPr>
          </a:lstStyle>
          <a:p>
            <a:pPr>
              <a:defRPr/>
            </a:pPr>
            <a:fld id="{AA8D294A-D28A-4563-A635-AA9F497D6D6C}"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3719874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positiva de título con imagen">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s-ES_tradnl"/>
              <a:t>Clic para editar título</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7988300" cy="3886200"/>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5" name="Footer Placeholder 4"/>
          <p:cNvSpPr>
            <a:spLocks noGrp="1"/>
          </p:cNvSpPr>
          <p:nvPr>
            <p:ph type="ftr" sz="quarter" idx="14"/>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5"/>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6699158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rtlCol="0" anchor="b">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s-ES_tradnl"/>
              <a:t>Clic para editar título</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ctr">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Slide Number Placeholder 5"/>
          <p:cNvSpPr>
            <a:spLocks noGrp="1"/>
          </p:cNvSpPr>
          <p:nvPr>
            <p:ph type="sldNum" sz="quarter" idx="10"/>
          </p:nvPr>
        </p:nvSpPr>
        <p:spPr/>
        <p:txBody>
          <a:bodyPr/>
          <a:lstStyle>
            <a:lvl1pPr>
              <a:defRPr/>
            </a:lvl1pPr>
          </a:lstStyle>
          <a:p>
            <a:pPr>
              <a:defRPr/>
            </a:pPr>
            <a:fld id="{073A230C-1BF7-4168-9CB0-B6F7FB8EB899}"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14993124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0" y="1123950"/>
            <a:ext cx="8913813" cy="914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88720" tIns="45720" rIns="274320" bIns="45720" numCol="1" anchor="ctr" anchorCtr="0" compatLnSpc="1">
            <a:prstTxWarp prst="textNoShape">
              <a:avLst/>
            </a:prstTxWarp>
          </a:bodyPr>
          <a:lstStyle/>
          <a:p>
            <a:pPr lvl="0"/>
            <a:r>
              <a:rPr lang="es-ES_tradnl" altLang="es-ES"/>
              <a:t>Clic para editar título</a:t>
            </a:r>
            <a:endParaRPr lang="es-ES" altLang="es-ES"/>
          </a:p>
        </p:txBody>
      </p:sp>
      <p:sp>
        <p:nvSpPr>
          <p:cNvPr id="3075" name="Text Placeholder 2"/>
          <p:cNvSpPr>
            <a:spLocks noGrp="1"/>
          </p:cNvSpPr>
          <p:nvPr>
            <p:ph type="body" idx="1"/>
          </p:nvPr>
        </p:nvSpPr>
        <p:spPr bwMode="auto">
          <a:xfrm>
            <a:off x="1114425" y="2595563"/>
            <a:ext cx="7610475"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ES"/>
              <a:t>Haga clic para modificar el estilo de texto del patrón</a:t>
            </a:r>
          </a:p>
          <a:p>
            <a:pPr lvl="1"/>
            <a:r>
              <a:rPr lang="es-ES_tradnl" altLang="es-ES"/>
              <a:t>Segundo nivel</a:t>
            </a:r>
          </a:p>
          <a:p>
            <a:pPr lvl="2"/>
            <a:r>
              <a:rPr lang="es-ES_tradnl" altLang="es-ES"/>
              <a:t>Tercer nivel</a:t>
            </a:r>
          </a:p>
          <a:p>
            <a:pPr lvl="3"/>
            <a:r>
              <a:rPr lang="es-ES_tradnl" altLang="es-ES"/>
              <a:t>Cuarto nivel</a:t>
            </a:r>
          </a:p>
          <a:p>
            <a:pPr lvl="4"/>
            <a:r>
              <a:rPr lang="es-ES_tradnl" altLang="es-ES"/>
              <a:t>Quinto nivel</a:t>
            </a:r>
            <a:endParaRPr lang="es-ES" altLang="es-ES"/>
          </a:p>
        </p:txBody>
      </p:sp>
      <p:sp>
        <p:nvSpPr>
          <p:cNvPr id="6" name="Slide Number Placeholder 5"/>
          <p:cNvSpPr>
            <a:spLocks noGrp="1"/>
          </p:cNvSpPr>
          <p:nvPr>
            <p:ph type="sldNum" sz="quarter" idx="4"/>
          </p:nvPr>
        </p:nvSpPr>
        <p:spPr>
          <a:xfrm>
            <a:off x="8789988" y="6569075"/>
            <a:ext cx="4572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800" smtClean="0">
                <a:solidFill>
                  <a:srgbClr val="595959"/>
                </a:solidFill>
                <a:latin typeface="Century Gothic" pitchFamily="34" charset="0"/>
              </a:defRPr>
            </a:lvl1pPr>
          </a:lstStyle>
          <a:p>
            <a:pPr defTabSz="457200" fontAlgn="base">
              <a:spcBef>
                <a:spcPct val="0"/>
              </a:spcBef>
              <a:spcAft>
                <a:spcPct val="0"/>
              </a:spcAft>
              <a:defRPr/>
            </a:pPr>
            <a:fld id="{8BE2D975-C851-4E4C-9BC2-54BC19D2E0EF}" type="slidenum">
              <a:rPr lang="es-ES_tradnl"/>
              <a:pPr defTabSz="457200" fontAlgn="base">
                <a:spcBef>
                  <a:spcPct val="0"/>
                </a:spcBef>
                <a:spcAft>
                  <a:spcPct val="0"/>
                </a:spcAft>
                <a:defRPr/>
              </a:pPr>
              <a:t>‹#›</a:t>
            </a:fld>
            <a:endParaRPr lang="es-ES_tradnl"/>
          </a:p>
        </p:txBody>
      </p:sp>
      <p:sp>
        <p:nvSpPr>
          <p:cNvPr id="5" name="Footer Placeholder 4"/>
          <p:cNvSpPr>
            <a:spLocks noGrp="1"/>
          </p:cNvSpPr>
          <p:nvPr>
            <p:ph type="ftr" sz="quarter" idx="3"/>
          </p:nvPr>
        </p:nvSpPr>
        <p:spPr>
          <a:xfrm>
            <a:off x="928688" y="-82550"/>
            <a:ext cx="5715000" cy="36512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1">
                    <a:lumMod val="65000"/>
                    <a:lumOff val="35000"/>
                  </a:schemeClr>
                </a:solidFill>
                <a:latin typeface="+mn-lt"/>
              </a:defRPr>
            </a:lvl1pPr>
          </a:lstStyle>
          <a:p>
            <a:pPr defTabSz="457200">
              <a:defRPr/>
            </a:pPr>
            <a:endParaRPr lang="es-ES_tradnl">
              <a:solidFill>
                <a:prstClr val="black">
                  <a:lumMod val="65000"/>
                  <a:lumOff val="35000"/>
                </a:prstClr>
              </a:solidFill>
            </a:endParaRPr>
          </a:p>
        </p:txBody>
      </p:sp>
      <p:sp>
        <p:nvSpPr>
          <p:cNvPr id="4" name="Date Placeholder 3"/>
          <p:cNvSpPr>
            <a:spLocks noGrp="1"/>
          </p:cNvSpPr>
          <p:nvPr>
            <p:ph type="dt" sz="half" idx="2"/>
          </p:nvPr>
        </p:nvSpPr>
        <p:spPr>
          <a:xfrm>
            <a:off x="6796088" y="-825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000">
                <a:solidFill>
                  <a:schemeClr val="tx1">
                    <a:lumMod val="65000"/>
                    <a:lumOff val="35000"/>
                  </a:schemeClr>
                </a:solidFill>
                <a:latin typeface="+mn-lt"/>
              </a:defRPr>
            </a:lvl1pPr>
          </a:lstStyle>
          <a:p>
            <a:pPr defTabSz="457200">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081604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txStyles>
    <p:titleStyle>
      <a:lvl1pPr algn="l" rtl="0" eaLnBrk="0" fontAlgn="base" hangingPunct="0">
        <a:spcBef>
          <a:spcPct val="0"/>
        </a:spcBef>
        <a:spcAft>
          <a:spcPct val="0"/>
        </a:spcAft>
        <a:defRPr sz="3600" kern="12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Century Gothic" pitchFamily="34" charset="0"/>
        </a:defRPr>
      </a:lvl2pPr>
      <a:lvl3pPr algn="l" rtl="0" eaLnBrk="0" fontAlgn="base" hangingPunct="0">
        <a:spcBef>
          <a:spcPct val="0"/>
        </a:spcBef>
        <a:spcAft>
          <a:spcPct val="0"/>
        </a:spcAft>
        <a:defRPr sz="3600">
          <a:solidFill>
            <a:schemeClr val="bg1"/>
          </a:solidFill>
          <a:latin typeface="Century Gothic" pitchFamily="34" charset="0"/>
        </a:defRPr>
      </a:lvl3pPr>
      <a:lvl4pPr algn="l" rtl="0" eaLnBrk="0" fontAlgn="base" hangingPunct="0">
        <a:spcBef>
          <a:spcPct val="0"/>
        </a:spcBef>
        <a:spcAft>
          <a:spcPct val="0"/>
        </a:spcAft>
        <a:defRPr sz="3600">
          <a:solidFill>
            <a:schemeClr val="bg1"/>
          </a:solidFill>
          <a:latin typeface="Century Gothic" pitchFamily="34" charset="0"/>
        </a:defRPr>
      </a:lvl4pPr>
      <a:lvl5pPr algn="l" rtl="0" eaLnBrk="0" fontAlgn="base" hangingPunct="0">
        <a:spcBef>
          <a:spcPct val="0"/>
        </a:spcBef>
        <a:spcAft>
          <a:spcPct val="0"/>
        </a:spcAft>
        <a:defRPr sz="3600">
          <a:solidFill>
            <a:schemeClr val="bg1"/>
          </a:solidFill>
          <a:latin typeface="Century Gothic" pitchFamily="34" charset="0"/>
        </a:defRPr>
      </a:lvl5pPr>
      <a:lvl6pPr marL="457200" algn="l" rtl="0" fontAlgn="base">
        <a:spcBef>
          <a:spcPct val="0"/>
        </a:spcBef>
        <a:spcAft>
          <a:spcPct val="0"/>
        </a:spcAft>
        <a:defRPr sz="3600">
          <a:solidFill>
            <a:schemeClr val="bg1"/>
          </a:solidFill>
          <a:latin typeface="Century Gothic" pitchFamily="34" charset="0"/>
        </a:defRPr>
      </a:lvl6pPr>
      <a:lvl7pPr marL="914400" algn="l" rtl="0" fontAlgn="base">
        <a:spcBef>
          <a:spcPct val="0"/>
        </a:spcBef>
        <a:spcAft>
          <a:spcPct val="0"/>
        </a:spcAft>
        <a:defRPr sz="3600">
          <a:solidFill>
            <a:schemeClr val="bg1"/>
          </a:solidFill>
          <a:latin typeface="Century Gothic" pitchFamily="34" charset="0"/>
        </a:defRPr>
      </a:lvl7pPr>
      <a:lvl8pPr marL="1371600" algn="l" rtl="0" fontAlgn="base">
        <a:spcBef>
          <a:spcPct val="0"/>
        </a:spcBef>
        <a:spcAft>
          <a:spcPct val="0"/>
        </a:spcAft>
        <a:defRPr sz="3600">
          <a:solidFill>
            <a:schemeClr val="bg1"/>
          </a:solidFill>
          <a:latin typeface="Century Gothic" pitchFamily="34" charset="0"/>
        </a:defRPr>
      </a:lvl8pPr>
      <a:lvl9pPr marL="1828800" algn="l" rtl="0" fontAlgn="base">
        <a:spcBef>
          <a:spcPct val="0"/>
        </a:spcBef>
        <a:spcAft>
          <a:spcPct val="0"/>
        </a:spcAft>
        <a:defRPr sz="3600">
          <a:solidFill>
            <a:schemeClr val="bg1"/>
          </a:solidFill>
          <a:latin typeface="Century Gothic" pitchFamily="34" charset="0"/>
        </a:defRPr>
      </a:lvl9pPr>
    </p:titleStyle>
    <p:bodyStyle>
      <a:lvl1pPr marL="342900" indent="-342900" algn="l" rtl="0" eaLnBrk="0" fontAlgn="base" hangingPunct="0">
        <a:spcBef>
          <a:spcPts val="2000"/>
        </a:spcBef>
        <a:spcAft>
          <a:spcPct val="0"/>
        </a:spcAft>
        <a:buClr>
          <a:schemeClr val="accent1"/>
        </a:buClr>
        <a:buFont typeface="Wingdings 2" pitchFamily="18" charset="2"/>
        <a:buChar char=""/>
        <a:defRPr sz="2000" kern="1200">
          <a:solidFill>
            <a:srgbClr val="595959"/>
          </a:solidFill>
          <a:latin typeface="+mn-lt"/>
          <a:ea typeface="+mn-ea"/>
          <a:cs typeface="+mn-cs"/>
        </a:defRPr>
      </a:lvl1pPr>
      <a:lvl2pPr marL="685800" indent="-336550" algn="l" rtl="0" eaLnBrk="0" fontAlgn="base" hangingPunct="0">
        <a:spcBef>
          <a:spcPts val="600"/>
        </a:spcBef>
        <a:spcAft>
          <a:spcPct val="0"/>
        </a:spcAft>
        <a:buClr>
          <a:srgbClr val="51640B"/>
        </a:buClr>
        <a:buFont typeface="Wingdings 2" pitchFamily="18" charset="2"/>
        <a:buChar char=""/>
        <a:defRPr kern="1200">
          <a:solidFill>
            <a:srgbClr val="595959"/>
          </a:solidFill>
          <a:latin typeface="+mn-lt"/>
          <a:ea typeface="+mn-ea"/>
          <a:cs typeface="+mn-cs"/>
        </a:defRPr>
      </a:lvl2pPr>
      <a:lvl3pPr marL="1035050" indent="-349250" algn="l" rtl="0" eaLnBrk="0" fontAlgn="base" hangingPunct="0">
        <a:spcBef>
          <a:spcPts val="600"/>
        </a:spcBef>
        <a:spcAft>
          <a:spcPct val="0"/>
        </a:spcAft>
        <a:buClr>
          <a:schemeClr val="accent1"/>
        </a:buClr>
        <a:buFont typeface="Wingdings 2" pitchFamily="18" charset="2"/>
        <a:buChar char=""/>
        <a:defRPr kern="1200">
          <a:solidFill>
            <a:srgbClr val="595959"/>
          </a:solidFill>
          <a:latin typeface="+mn-lt"/>
          <a:ea typeface="+mn-ea"/>
          <a:cs typeface="+mn-cs"/>
        </a:defRPr>
      </a:lvl3pPr>
      <a:lvl4pPr marL="1371600" indent="-336550" algn="l" rtl="0" eaLnBrk="0" fontAlgn="base" hangingPunct="0">
        <a:spcBef>
          <a:spcPts val="600"/>
        </a:spcBef>
        <a:spcAft>
          <a:spcPct val="0"/>
        </a:spcAft>
        <a:buClr>
          <a:srgbClr val="51640B"/>
        </a:buClr>
        <a:buFont typeface="Wingdings 2" pitchFamily="18" charset="2"/>
        <a:buChar char=""/>
        <a:defRPr kern="1200">
          <a:solidFill>
            <a:srgbClr val="595959"/>
          </a:solidFill>
          <a:latin typeface="+mn-lt"/>
          <a:ea typeface="+mn-ea"/>
          <a:cs typeface="+mn-cs"/>
        </a:defRPr>
      </a:lvl4pPr>
      <a:lvl5pPr marL="1720850" indent="-349250" algn="l" rtl="0" eaLnBrk="0" fontAlgn="base" hangingPunct="0">
        <a:spcBef>
          <a:spcPts val="600"/>
        </a:spcBef>
        <a:spcAft>
          <a:spcPct val="0"/>
        </a:spcAft>
        <a:buClr>
          <a:schemeClr val="accent1"/>
        </a:buClr>
        <a:buFont typeface="Wingdings 2" pitchFamily="18" charset="2"/>
        <a:buChar char=""/>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8.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jp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9.emf"/><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27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emf"/><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tiff"/></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1.emf"/><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4.emf"/><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6.emf"/><Relationship Id="rId5" Type="http://schemas.openxmlformats.org/officeDocument/2006/relationships/image" Target="../media/image11.jpg"/><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11.jp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1.jpg"/></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1.jpg"/></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www.wlv.com/products/databook/db3/DataBookIII.pdf" TargetMode="External"/><Relationship Id="rId4" Type="http://schemas.openxmlformats.org/officeDocument/2006/relationships/image" Target="../media/image11.jp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image" Target="../media/image9.jpeg"/></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5.emf"/><Relationship Id="rId4" Type="http://schemas.openxmlformats.org/officeDocument/2006/relationships/image" Target="../media/image9.jpeg"/></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6.emf"/><Relationship Id="rId4" Type="http://schemas.openxmlformats.org/officeDocument/2006/relationships/image" Target="../media/image9.jpeg"/></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9.jpeg"/></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8.emf"/><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9.jpeg"/></Relationships>
</file>

<file path=ppt/slides/_rels/slide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0.emf"/><Relationship Id="rId4" Type="http://schemas.openxmlformats.org/officeDocument/2006/relationships/image" Target="../media/image9.jpeg"/></Relationships>
</file>

<file path=ppt/slides/_rels/slide5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jpe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emf"/><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1.jp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513882"/>
            <a:ext cx="9144000" cy="5639514"/>
          </a:xfrm>
          <a:prstGeom prst="rect">
            <a:avLst/>
          </a:prstGeom>
        </p:spPr>
      </p:pic>
      <p:cxnSp>
        <p:nvCxnSpPr>
          <p:cNvPr id="21" name="Straight Connector 20"/>
          <p:cNvCxnSpPr/>
          <p:nvPr/>
        </p:nvCxnSpPr>
        <p:spPr>
          <a:xfrm>
            <a:off x="435429" y="1163354"/>
            <a:ext cx="8251371"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 y="1722949"/>
            <a:ext cx="9143999" cy="1077218"/>
          </a:xfrm>
          <a:prstGeom prst="rect">
            <a:avLst/>
          </a:prstGeom>
          <a:noFill/>
        </p:spPr>
        <p:txBody>
          <a:bodyPr wrap="square" rtlCol="0">
            <a:spAutoFit/>
          </a:bodyPr>
          <a:lstStyle/>
          <a:p>
            <a:pPr algn="ctr"/>
            <a:r>
              <a:rPr lang="en-US" altLang="en-US" sz="3200" dirty="0">
                <a:effectLst>
                  <a:outerShdw blurRad="38100" dist="38100" dir="2700000" algn="tl">
                    <a:srgbClr val="000000">
                      <a:alpha val="43137"/>
                    </a:srgbClr>
                  </a:outerShdw>
                </a:effectLst>
                <a:latin typeface="Century Gothic" panose="020B0502020202020204" pitchFamily="34" charset="0"/>
              </a:rPr>
              <a:t>Assessing and Optimizing the Performance of </a:t>
            </a:r>
          </a:p>
          <a:p>
            <a:pPr algn="ctr"/>
            <a:r>
              <a:rPr lang="en-US" sz="3200" dirty="0">
                <a:effectLst>
                  <a:outerShdw blurRad="38100" dist="38100" dir="2700000" algn="tl">
                    <a:srgbClr val="000000">
                      <a:alpha val="43137"/>
                    </a:srgbClr>
                  </a:outerShdw>
                </a:effectLst>
                <a:latin typeface="Century Gothic" panose="020B0502020202020204" pitchFamily="34" charset="0"/>
              </a:rPr>
              <a:t>R-290 Integral Display Case </a:t>
            </a:r>
            <a:r>
              <a:rPr lang="en-US" altLang="en-US" sz="3200" dirty="0">
                <a:effectLst>
                  <a:outerShdw blurRad="38100" dist="38100" dir="2700000" algn="tl">
                    <a:srgbClr val="000000">
                      <a:alpha val="43137"/>
                    </a:srgbClr>
                  </a:outerShdw>
                </a:effectLst>
                <a:latin typeface="Century Gothic" panose="020B0502020202020204" pitchFamily="34" charset="0"/>
              </a:rPr>
              <a:t>  </a:t>
            </a:r>
            <a:endParaRPr lang="en-US" sz="3200" dirty="0">
              <a:effectLst>
                <a:outerShdw blurRad="38100" dist="38100" dir="2700000" algn="tl">
                  <a:srgbClr val="000000">
                    <a:alpha val="43137"/>
                  </a:srgbClr>
                </a:outerShdw>
              </a:effectLst>
              <a:latin typeface="Century Gothic" panose="020B0502020202020204" pitchFamily="34" charset="0"/>
            </a:endParaRPr>
          </a:p>
        </p:txBody>
      </p:sp>
      <p:cxnSp>
        <p:nvCxnSpPr>
          <p:cNvPr id="4" name="Straight Connector 3"/>
          <p:cNvCxnSpPr/>
          <p:nvPr/>
        </p:nvCxnSpPr>
        <p:spPr>
          <a:xfrm>
            <a:off x="718457" y="0"/>
            <a:ext cx="0" cy="1439172"/>
          </a:xfrm>
          <a:prstGeom prst="line">
            <a:avLst/>
          </a:prstGeom>
          <a:ln w="38100"/>
          <a:effectLst>
            <a:outerShdw blurRad="50800" dist="38100" dir="13500000" algn="br"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grpSp>
        <p:nvGrpSpPr>
          <p:cNvPr id="12" name="Grupo 11"/>
          <p:cNvGrpSpPr/>
          <p:nvPr/>
        </p:nvGrpSpPr>
        <p:grpSpPr>
          <a:xfrm>
            <a:off x="828364" y="102798"/>
            <a:ext cx="7928706" cy="973823"/>
            <a:chOff x="900136" y="102798"/>
            <a:chExt cx="7928706" cy="973823"/>
          </a:xfrm>
        </p:grpSpPr>
        <p:pic>
          <p:nvPicPr>
            <p:cNvPr id="6" name="Imagen 5"/>
            <p:cNvPicPr>
              <a:picLocks noChangeAspect="1"/>
            </p:cNvPicPr>
            <p:nvPr/>
          </p:nvPicPr>
          <p:blipFill rotWithShape="1">
            <a:blip r:embed="rId4" cstate="print">
              <a:extLst>
                <a:ext uri="{28A0092B-C50C-407E-A947-70E740481C1C}">
                  <a14:useLocalDpi xmlns:a14="http://schemas.microsoft.com/office/drawing/2010/main" val="0"/>
                </a:ext>
              </a:extLst>
            </a:blip>
            <a:srcRect l="3598" t="6822" r="2261" b="9135"/>
            <a:stretch/>
          </p:blipFill>
          <p:spPr>
            <a:xfrm>
              <a:off x="900136" y="151421"/>
              <a:ext cx="2391555" cy="925200"/>
            </a:xfrm>
            <a:prstGeom prst="rect">
              <a:avLst/>
            </a:prstGeom>
          </p:spPr>
        </p:pic>
        <p:pic>
          <p:nvPicPr>
            <p:cNvPr id="3" name="Imagen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5824" y="102798"/>
              <a:ext cx="2355652" cy="925200"/>
            </a:xfrm>
            <a:prstGeom prst="rect">
              <a:avLst/>
            </a:prstGeom>
          </p:spPr>
        </p:pic>
        <p:pic>
          <p:nvPicPr>
            <p:cNvPr id="22"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6374" t="10919" r="6953" b="9795"/>
            <a:stretch/>
          </p:blipFill>
          <p:spPr>
            <a:xfrm>
              <a:off x="6042934" y="163390"/>
              <a:ext cx="2785908" cy="901261"/>
            </a:xfrm>
            <a:prstGeom prst="round2DiagRect">
              <a:avLst>
                <a:gd name="adj1" fmla="val 16667"/>
                <a:gd name="adj2" fmla="val 0"/>
              </a:avLst>
            </a:prstGeom>
            <a:ln w="88900" cap="sq">
              <a:noFill/>
              <a:miter lim="800000"/>
            </a:ln>
            <a:effectLst/>
          </p:spPr>
        </p:pic>
      </p:grpSp>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1396" y="3279789"/>
            <a:ext cx="4559436" cy="2271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62790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10</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sp>
        <p:nvSpPr>
          <p:cNvPr id="2" name="Rectangle 1">
            <a:extLst>
              <a:ext uri="{FF2B5EF4-FFF2-40B4-BE49-F238E27FC236}">
                <a16:creationId xmlns:a16="http://schemas.microsoft.com/office/drawing/2014/main" id="{60A67D80-531D-4CDB-BFEB-372B19EF736B}"/>
              </a:ext>
            </a:extLst>
          </p:cNvPr>
          <p:cNvSpPr/>
          <p:nvPr/>
        </p:nvSpPr>
        <p:spPr>
          <a:xfrm>
            <a:off x="0" y="636087"/>
            <a:ext cx="9144000" cy="584775"/>
          </a:xfrm>
          <a:prstGeom prst="rect">
            <a:avLst/>
          </a:prstGeom>
        </p:spPr>
        <p:txBody>
          <a:bodyPr wrap="square">
            <a:spAutoFit/>
          </a:bodyPr>
          <a:lstStyle/>
          <a:p>
            <a:pPr marL="285750" indent="-285750">
              <a:buFont typeface="Wingdings" panose="05000000000000000000" pitchFamily="2" charset="2"/>
              <a:buChar char="q"/>
            </a:pPr>
            <a:r>
              <a:rPr lang="en-US" sz="1600" dirty="0"/>
              <a:t>Open vertical display refrigerators rely on their </a:t>
            </a:r>
            <a:r>
              <a:rPr lang="en-US" sz="1600" dirty="0">
                <a:solidFill>
                  <a:srgbClr val="A13034"/>
                </a:solidFill>
              </a:rPr>
              <a:t>air curtains </a:t>
            </a:r>
            <a:r>
              <a:rPr lang="en-US" sz="1600" dirty="0"/>
              <a:t>to keep warm ambient air from penetrating into the cold environment inside the refrigerator.</a:t>
            </a:r>
            <a:endParaRPr lang="es-ES" sz="1600" dirty="0"/>
          </a:p>
        </p:txBody>
      </p:sp>
      <p:pic>
        <p:nvPicPr>
          <p:cNvPr id="4" name="Picture 3" descr="A drawing of a person&#10;&#10;Description generated with high confidence">
            <a:extLst>
              <a:ext uri="{FF2B5EF4-FFF2-40B4-BE49-F238E27FC236}">
                <a16:creationId xmlns:a16="http://schemas.microsoft.com/office/drawing/2014/main" id="{6500C98E-23B5-43F4-A109-AA55D2F3D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 y="1220863"/>
            <a:ext cx="3732666" cy="5004840"/>
          </a:xfrm>
          <a:prstGeom prst="rect">
            <a:avLst/>
          </a:prstGeom>
        </p:spPr>
      </p:pic>
      <p:sp>
        <p:nvSpPr>
          <p:cNvPr id="5" name="Rectangle 4">
            <a:extLst>
              <a:ext uri="{FF2B5EF4-FFF2-40B4-BE49-F238E27FC236}">
                <a16:creationId xmlns:a16="http://schemas.microsoft.com/office/drawing/2014/main" id="{A881A029-13DB-44EE-944E-1459C91E490C}"/>
              </a:ext>
            </a:extLst>
          </p:cNvPr>
          <p:cNvSpPr/>
          <p:nvPr/>
        </p:nvSpPr>
        <p:spPr>
          <a:xfrm>
            <a:off x="3258132" y="4912673"/>
            <a:ext cx="5937426" cy="1323439"/>
          </a:xfrm>
          <a:prstGeom prst="rect">
            <a:avLst/>
          </a:prstGeom>
        </p:spPr>
        <p:txBody>
          <a:bodyPr wrap="square">
            <a:spAutoFit/>
          </a:bodyPr>
          <a:lstStyle/>
          <a:p>
            <a:pPr marL="285750" indent="-285750">
              <a:buFont typeface="Wingdings" panose="05000000000000000000" pitchFamily="2" charset="2"/>
              <a:buChar char="q"/>
            </a:pPr>
            <a:r>
              <a:rPr lang="en-US" sz="1600" dirty="0"/>
              <a:t>major contributor to the total cooling load of open display refrigerators </a:t>
            </a:r>
            <a:r>
              <a:rPr lang="es-ES" sz="1600" dirty="0"/>
              <a:t>are</a:t>
            </a:r>
            <a:r>
              <a:rPr lang="es-ES" sz="1600" dirty="0">
                <a:solidFill>
                  <a:srgbClr val="A13034"/>
                </a:solidFill>
              </a:rPr>
              <a:t> </a:t>
            </a:r>
            <a:r>
              <a:rPr lang="es-ES" sz="1600" dirty="0" err="1">
                <a:solidFill>
                  <a:srgbClr val="A13034"/>
                </a:solidFill>
              </a:rPr>
              <a:t>infiltration</a:t>
            </a:r>
            <a:r>
              <a:rPr lang="es-ES" sz="1600" dirty="0">
                <a:solidFill>
                  <a:srgbClr val="A13034"/>
                </a:solidFill>
              </a:rPr>
              <a:t> </a:t>
            </a:r>
            <a:r>
              <a:rPr lang="es-ES" sz="1600" dirty="0"/>
              <a:t>and </a:t>
            </a:r>
            <a:r>
              <a:rPr lang="es-ES" sz="1600" dirty="0" err="1">
                <a:solidFill>
                  <a:srgbClr val="A13034"/>
                </a:solidFill>
              </a:rPr>
              <a:t>radiation</a:t>
            </a:r>
            <a:r>
              <a:rPr lang="es-ES" sz="1600" dirty="0">
                <a:solidFill>
                  <a:srgbClr val="A13034"/>
                </a:solidFill>
              </a:rPr>
              <a:t>.</a:t>
            </a:r>
          </a:p>
          <a:p>
            <a:pPr marL="285750" indent="-285750">
              <a:buFont typeface="Wingdings" panose="05000000000000000000" pitchFamily="2" charset="2"/>
              <a:buChar char="q"/>
            </a:pPr>
            <a:r>
              <a:rPr lang="es-ES" sz="1600" dirty="0" err="1">
                <a:solidFill>
                  <a:srgbClr val="A13034"/>
                </a:solidFill>
              </a:rPr>
              <a:t>Infiltration</a:t>
            </a:r>
            <a:r>
              <a:rPr lang="es-ES" sz="1600" dirty="0"/>
              <a:t> </a:t>
            </a:r>
            <a:r>
              <a:rPr lang="en-US" sz="1600" dirty="0"/>
              <a:t>constitutes</a:t>
            </a:r>
            <a:r>
              <a:rPr lang="es-ES" sz="1600" dirty="0"/>
              <a:t> </a:t>
            </a:r>
            <a:r>
              <a:rPr lang="en-US" sz="1600" dirty="0"/>
              <a:t>approximately </a:t>
            </a:r>
            <a:r>
              <a:rPr lang="en-US" sz="1600" dirty="0">
                <a:solidFill>
                  <a:srgbClr val="A13034"/>
                </a:solidFill>
              </a:rPr>
              <a:t>80% of the cooling load </a:t>
            </a:r>
            <a:r>
              <a:rPr lang="en-US" sz="1600" dirty="0"/>
              <a:t>of a typical medium-temperature open vertical display refrigerator (</a:t>
            </a:r>
            <a:r>
              <a:rPr lang="es-ES" sz="1600" b="1" dirty="0">
                <a:solidFill>
                  <a:srgbClr val="A13034"/>
                </a:solidFill>
              </a:rPr>
              <a:t>ASHRAE 2010</a:t>
            </a:r>
            <a:r>
              <a:rPr lang="es-ES" sz="1600" dirty="0"/>
              <a:t>)</a:t>
            </a:r>
            <a:r>
              <a:rPr lang="en-US" sz="1600" dirty="0"/>
              <a:t>.</a:t>
            </a:r>
            <a:endParaRPr lang="es-ES" sz="1600" dirty="0"/>
          </a:p>
        </p:txBody>
      </p:sp>
      <p:pic>
        <p:nvPicPr>
          <p:cNvPr id="7" name="Picture 6" descr="A screenshot of a cell phone&#10;&#10;Description generated with very high confidence">
            <a:extLst>
              <a:ext uri="{FF2B5EF4-FFF2-40B4-BE49-F238E27FC236}">
                <a16:creationId xmlns:a16="http://schemas.microsoft.com/office/drawing/2014/main" id="{93832BF3-7607-4F21-B123-BF5455E64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0282" y="1220861"/>
            <a:ext cx="4969245" cy="3439257"/>
          </a:xfrm>
          <a:prstGeom prst="rect">
            <a:avLst/>
          </a:prstGeom>
        </p:spPr>
      </p:pic>
      <p:sp>
        <p:nvSpPr>
          <p:cNvPr id="8" name="Rectangle 7">
            <a:extLst>
              <a:ext uri="{FF2B5EF4-FFF2-40B4-BE49-F238E27FC236}">
                <a16:creationId xmlns:a16="http://schemas.microsoft.com/office/drawing/2014/main" id="{55E6C3F9-8CF6-4AE3-BF1A-39B1E0BE522E}"/>
              </a:ext>
            </a:extLst>
          </p:cNvPr>
          <p:cNvSpPr/>
          <p:nvPr/>
        </p:nvSpPr>
        <p:spPr>
          <a:xfrm>
            <a:off x="4416552" y="1651951"/>
            <a:ext cx="578962" cy="2279969"/>
          </a:xfrm>
          <a:prstGeom prst="rect">
            <a:avLst/>
          </a:prstGeom>
          <a:pattFill prst="wdUpDiag">
            <a:fgClr>
              <a:srgbClr val="FF0000"/>
            </a:fgClr>
            <a:bgClr>
              <a:schemeClr val="bg1"/>
            </a:bgClr>
          </a:patt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3" name="Rectangle 12">
            <a:extLst>
              <a:ext uri="{FF2B5EF4-FFF2-40B4-BE49-F238E27FC236}">
                <a16:creationId xmlns:a16="http://schemas.microsoft.com/office/drawing/2014/main" id="{D6F5023F-C541-4E00-BBC1-A1736C157453}"/>
              </a:ext>
            </a:extLst>
          </p:cNvPr>
          <p:cNvSpPr/>
          <p:nvPr/>
        </p:nvSpPr>
        <p:spPr>
          <a:xfrm>
            <a:off x="5588287" y="1651951"/>
            <a:ext cx="568292" cy="2206687"/>
          </a:xfrm>
          <a:prstGeom prst="rect">
            <a:avLst/>
          </a:prstGeom>
          <a:pattFill prst="wdDnDiag">
            <a:fgClr>
              <a:srgbClr val="FF0000"/>
            </a:fgClr>
            <a:bgClr>
              <a:schemeClr val="bg1"/>
            </a:bgClr>
          </a:patt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6317696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pic>
        <p:nvPicPr>
          <p:cNvPr id="11" name="Picture 10" descr="A close up of text on a black background&#10;&#10;Description generated with high confidence">
            <a:extLst>
              <a:ext uri="{FF2B5EF4-FFF2-40B4-BE49-F238E27FC236}">
                <a16:creationId xmlns:a16="http://schemas.microsoft.com/office/drawing/2014/main" id="{52A9160C-D9B7-44C5-BABF-5FE78E0E5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077" y="676275"/>
            <a:ext cx="3717404" cy="5779127"/>
          </a:xfrm>
          <a:prstGeom prst="rect">
            <a:avLst/>
          </a:prstGeom>
        </p:spPr>
      </p:pic>
      <p:sp>
        <p:nvSpPr>
          <p:cNvPr id="2" name="Rectangle 1">
            <a:extLst>
              <a:ext uri="{FF2B5EF4-FFF2-40B4-BE49-F238E27FC236}">
                <a16:creationId xmlns:a16="http://schemas.microsoft.com/office/drawing/2014/main" id="{60A67D80-531D-4CDB-BFEB-372B19EF736B}"/>
              </a:ext>
            </a:extLst>
          </p:cNvPr>
          <p:cNvSpPr/>
          <p:nvPr/>
        </p:nvSpPr>
        <p:spPr>
          <a:xfrm>
            <a:off x="0" y="798012"/>
            <a:ext cx="6400800" cy="1323439"/>
          </a:xfrm>
          <a:prstGeom prst="rect">
            <a:avLst/>
          </a:prstGeom>
        </p:spPr>
        <p:txBody>
          <a:bodyPr wrap="square">
            <a:spAutoFit/>
          </a:bodyPr>
          <a:lstStyle/>
          <a:p>
            <a:pPr marL="285750" indent="-285750">
              <a:buFont typeface="Wingdings" panose="05000000000000000000" pitchFamily="2" charset="2"/>
              <a:buChar char="q"/>
            </a:pPr>
            <a:r>
              <a:rPr lang="en-US" sz="1600" dirty="0"/>
              <a:t>Based on the previous analysis, we think that the </a:t>
            </a:r>
            <a:r>
              <a:rPr lang="en-US" sz="1600" dirty="0">
                <a:solidFill>
                  <a:srgbClr val="A13034"/>
                </a:solidFill>
              </a:rPr>
              <a:t>air curtains do not work properly</a:t>
            </a:r>
            <a:r>
              <a:rPr lang="en-US" sz="1600" dirty="0"/>
              <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in turn, results to high product temperature due </a:t>
            </a:r>
            <a:r>
              <a:rPr lang="en-US" sz="1600" dirty="0">
                <a:solidFill>
                  <a:srgbClr val="A13034"/>
                </a:solidFill>
              </a:rPr>
              <a:t>to high infiltration rate</a:t>
            </a:r>
            <a:r>
              <a:rPr lang="en-US" sz="1600" dirty="0"/>
              <a:t>.</a:t>
            </a:r>
          </a:p>
        </p:txBody>
      </p:sp>
      <p:sp>
        <p:nvSpPr>
          <p:cNvPr id="3" name="Rectangle 2">
            <a:extLst>
              <a:ext uri="{FF2B5EF4-FFF2-40B4-BE49-F238E27FC236}">
                <a16:creationId xmlns:a16="http://schemas.microsoft.com/office/drawing/2014/main" id="{0EF4098E-DC0F-4001-A421-A2E9DCC78BAA}"/>
              </a:ext>
            </a:extLst>
          </p:cNvPr>
          <p:cNvSpPr/>
          <p:nvPr/>
        </p:nvSpPr>
        <p:spPr>
          <a:xfrm>
            <a:off x="0" y="2361075"/>
            <a:ext cx="6324600" cy="3046988"/>
          </a:xfrm>
          <a:prstGeom prst="rect">
            <a:avLst/>
          </a:prstGeom>
        </p:spPr>
        <p:txBody>
          <a:bodyPr wrap="square">
            <a:spAutoFit/>
          </a:bodyPr>
          <a:lstStyle/>
          <a:p>
            <a:pPr marL="285750" indent="-285750">
              <a:buFont typeface="Wingdings" panose="05000000000000000000" pitchFamily="2" charset="2"/>
              <a:buChar char="q"/>
            </a:pPr>
            <a:r>
              <a:rPr lang="en-US" sz="1600" dirty="0"/>
              <a:t>The total performance of the air curtain and the amount of heat transferred across it may depend on </a:t>
            </a:r>
            <a:r>
              <a:rPr lang="es-ES" sz="1600" dirty="0" err="1"/>
              <a:t>several</a:t>
            </a:r>
            <a:r>
              <a:rPr lang="es-ES" sz="1600" dirty="0"/>
              <a:t> </a:t>
            </a:r>
            <a:r>
              <a:rPr lang="es-ES" sz="1600" dirty="0" err="1"/>
              <a:t>factors</a:t>
            </a:r>
            <a:r>
              <a:rPr lang="es-ES" sz="1600" dirty="0"/>
              <a:t> </a:t>
            </a:r>
            <a:r>
              <a:rPr lang="en-US" sz="1600" dirty="0"/>
              <a:t>(</a:t>
            </a:r>
            <a:r>
              <a:rPr lang="es-ES" sz="1600" b="1" dirty="0">
                <a:solidFill>
                  <a:srgbClr val="A13034"/>
                </a:solidFill>
              </a:rPr>
              <a:t>ASHRAE 2010</a:t>
            </a:r>
            <a:r>
              <a:rPr lang="es-ES" sz="1600" dirty="0"/>
              <a:t>), </a:t>
            </a:r>
            <a:r>
              <a:rPr lang="es-ES" sz="1600" dirty="0" err="1"/>
              <a:t>including</a:t>
            </a:r>
            <a:r>
              <a:rPr lang="es-ES" sz="1600" dirty="0"/>
              <a:t>:</a:t>
            </a:r>
          </a:p>
          <a:p>
            <a:pPr marL="742950" lvl="1" indent="-285750">
              <a:buFont typeface="Courier New" panose="02070309020205020404" pitchFamily="49" charset="0"/>
              <a:buChar char="o"/>
            </a:pPr>
            <a:r>
              <a:rPr lang="en-US" sz="1600" dirty="0"/>
              <a:t>Air curtain velocity and temperature profile.</a:t>
            </a:r>
          </a:p>
          <a:p>
            <a:pPr marL="742950" lvl="1" indent="-285750">
              <a:buFont typeface="Courier New" panose="02070309020205020404" pitchFamily="49" charset="0"/>
              <a:buChar char="o"/>
            </a:pPr>
            <a:r>
              <a:rPr lang="es-ES" sz="1600" dirty="0" err="1"/>
              <a:t>Number</a:t>
            </a:r>
            <a:r>
              <a:rPr lang="es-ES" sz="1600" dirty="0"/>
              <a:t> </a:t>
            </a:r>
            <a:r>
              <a:rPr lang="es-ES" sz="1600" dirty="0" err="1"/>
              <a:t>of</a:t>
            </a:r>
            <a:r>
              <a:rPr lang="es-ES" sz="1600" dirty="0"/>
              <a:t> jets.</a:t>
            </a:r>
          </a:p>
          <a:p>
            <a:pPr marL="742950" lvl="1" indent="-285750">
              <a:buFont typeface="Courier New" panose="02070309020205020404" pitchFamily="49" charset="0"/>
              <a:buChar char="o"/>
            </a:pPr>
            <a:r>
              <a:rPr lang="en-US" sz="1600" dirty="0"/>
              <a:t>Air jet width and thickness.</a:t>
            </a:r>
          </a:p>
          <a:p>
            <a:pPr marL="742950" lvl="1" indent="-285750">
              <a:buFont typeface="Courier New" panose="02070309020205020404" pitchFamily="49" charset="0"/>
              <a:buChar char="o"/>
            </a:pPr>
            <a:r>
              <a:rPr lang="en-US" sz="1600" dirty="0"/>
              <a:t>Dimensional characteristics of the discharge air honeycomb.</a:t>
            </a:r>
          </a:p>
          <a:p>
            <a:pPr marL="742950" lvl="1" indent="-285750">
              <a:buFont typeface="Courier New" panose="02070309020205020404" pitchFamily="49" charset="0"/>
              <a:buChar char="o"/>
            </a:pPr>
            <a:r>
              <a:rPr lang="en-US" sz="1600" dirty="0"/>
              <a:t>Store and display refrigerator temperatures and humidity ratios.</a:t>
            </a:r>
          </a:p>
          <a:p>
            <a:pPr marL="742950" lvl="1" indent="-285750">
              <a:buFont typeface="Courier New" panose="02070309020205020404" pitchFamily="49" charset="0"/>
              <a:buChar char="o"/>
            </a:pPr>
            <a:r>
              <a:rPr lang="en-US" sz="1600" dirty="0"/>
              <a:t>Rate of air curtain agitation caused by shoppers passing.</a:t>
            </a:r>
          </a:p>
        </p:txBody>
      </p:sp>
      <p:sp>
        <p:nvSpPr>
          <p:cNvPr id="15" name="TextBox 14">
            <a:extLst>
              <a:ext uri="{FF2B5EF4-FFF2-40B4-BE49-F238E27FC236}">
                <a16:creationId xmlns:a16="http://schemas.microsoft.com/office/drawing/2014/main" id="{CFE2450B-9F07-4BD4-8AE0-3E095FDF8CB1}"/>
              </a:ext>
            </a:extLst>
          </p:cNvPr>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11</a:t>
            </a:fld>
            <a:endParaRPr lang="en-US" dirty="0">
              <a:solidFill>
                <a:srgbClr val="A13034"/>
              </a:solidFill>
            </a:endParaRPr>
          </a:p>
        </p:txBody>
      </p:sp>
    </p:spTree>
    <p:extLst>
      <p:ext uri="{BB962C8B-B14F-4D97-AF65-F5344CB8AC3E}">
        <p14:creationId xmlns:p14="http://schemas.microsoft.com/office/powerpoint/2010/main" val="3345715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sp>
        <p:nvSpPr>
          <p:cNvPr id="2" name="Rectangle 1">
            <a:extLst>
              <a:ext uri="{FF2B5EF4-FFF2-40B4-BE49-F238E27FC236}">
                <a16:creationId xmlns:a16="http://schemas.microsoft.com/office/drawing/2014/main" id="{60A67D80-531D-4CDB-BFEB-372B19EF736B}"/>
              </a:ext>
            </a:extLst>
          </p:cNvPr>
          <p:cNvSpPr/>
          <p:nvPr/>
        </p:nvSpPr>
        <p:spPr>
          <a:xfrm>
            <a:off x="0" y="798012"/>
            <a:ext cx="9144000" cy="584775"/>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A13034"/>
                </a:solidFill>
              </a:rPr>
              <a:t>Sun et al. (2017) </a:t>
            </a:r>
            <a:r>
              <a:rPr lang="en-US" sz="1600" dirty="0"/>
              <a:t>used CFD modelling to investigate the influence of air guiding strips on the performance of vertical multi-deck display cabinets.</a:t>
            </a:r>
          </a:p>
        </p:txBody>
      </p:sp>
      <p:sp>
        <p:nvSpPr>
          <p:cNvPr id="15" name="TextBox 14">
            <a:extLst>
              <a:ext uri="{FF2B5EF4-FFF2-40B4-BE49-F238E27FC236}">
                <a16:creationId xmlns:a16="http://schemas.microsoft.com/office/drawing/2014/main" id="{CFE2450B-9F07-4BD4-8AE0-3E095FDF8CB1}"/>
              </a:ext>
            </a:extLst>
          </p:cNvPr>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12</a:t>
            </a:fld>
            <a:endParaRPr lang="en-US" dirty="0">
              <a:solidFill>
                <a:srgbClr val="A13034"/>
              </a:solidFill>
            </a:endParaRPr>
          </a:p>
        </p:txBody>
      </p:sp>
      <p:pic>
        <p:nvPicPr>
          <p:cNvPr id="5" name="Picture 4" descr="A screenshot of a cell phone&#10;&#10;Description generated with very high confidence">
            <a:extLst>
              <a:ext uri="{FF2B5EF4-FFF2-40B4-BE49-F238E27FC236}">
                <a16:creationId xmlns:a16="http://schemas.microsoft.com/office/drawing/2014/main" id="{817BE081-9E64-4E23-95F0-3FD8EE39A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161" y="1656449"/>
            <a:ext cx="3423199" cy="3722262"/>
          </a:xfrm>
          <a:prstGeom prst="rect">
            <a:avLst/>
          </a:prstGeom>
        </p:spPr>
      </p:pic>
      <p:cxnSp>
        <p:nvCxnSpPr>
          <p:cNvPr id="7" name="Straight Arrow Connector 6">
            <a:extLst>
              <a:ext uri="{FF2B5EF4-FFF2-40B4-BE49-F238E27FC236}">
                <a16:creationId xmlns:a16="http://schemas.microsoft.com/office/drawing/2014/main" id="{13C9ADE3-9D12-4187-AD50-47297EF43662}"/>
              </a:ext>
            </a:extLst>
          </p:cNvPr>
          <p:cNvCxnSpPr/>
          <p:nvPr/>
        </p:nvCxnSpPr>
        <p:spPr>
          <a:xfrm>
            <a:off x="1903936" y="1824021"/>
            <a:ext cx="0" cy="3499172"/>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79DAC7B-61EE-41CC-8432-3649B3B0DAAE}"/>
              </a:ext>
            </a:extLst>
          </p:cNvPr>
          <p:cNvSpPr txBox="1"/>
          <p:nvPr/>
        </p:nvSpPr>
        <p:spPr>
          <a:xfrm>
            <a:off x="1114347" y="3878441"/>
            <a:ext cx="627403" cy="369332"/>
          </a:xfrm>
          <a:prstGeom prst="rect">
            <a:avLst/>
          </a:prstGeom>
          <a:noFill/>
        </p:spPr>
        <p:txBody>
          <a:bodyPr wrap="square" rtlCol="0">
            <a:spAutoFit/>
          </a:bodyPr>
          <a:lstStyle/>
          <a:p>
            <a:r>
              <a:rPr lang="es-ES" dirty="0">
                <a:solidFill>
                  <a:srgbClr val="A13034"/>
                </a:solidFill>
              </a:rPr>
              <a:t>2 m</a:t>
            </a:r>
          </a:p>
        </p:txBody>
      </p:sp>
      <p:cxnSp>
        <p:nvCxnSpPr>
          <p:cNvPr id="13" name="Straight Arrow Connector 12">
            <a:extLst>
              <a:ext uri="{FF2B5EF4-FFF2-40B4-BE49-F238E27FC236}">
                <a16:creationId xmlns:a16="http://schemas.microsoft.com/office/drawing/2014/main" id="{1381DA9D-3302-408C-92A8-D6264A1DBCC3}"/>
              </a:ext>
            </a:extLst>
          </p:cNvPr>
          <p:cNvCxnSpPr/>
          <p:nvPr/>
        </p:nvCxnSpPr>
        <p:spPr>
          <a:xfrm>
            <a:off x="2041096" y="5487785"/>
            <a:ext cx="1581912"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E3539EE-8828-4DCB-9C61-712ADF090EE3}"/>
              </a:ext>
            </a:extLst>
          </p:cNvPr>
          <p:cNvSpPr txBox="1"/>
          <p:nvPr/>
        </p:nvSpPr>
        <p:spPr>
          <a:xfrm>
            <a:off x="2351992" y="5487785"/>
            <a:ext cx="793761" cy="369332"/>
          </a:xfrm>
          <a:prstGeom prst="rect">
            <a:avLst/>
          </a:prstGeom>
          <a:noFill/>
        </p:spPr>
        <p:txBody>
          <a:bodyPr wrap="square" rtlCol="0">
            <a:spAutoFit/>
          </a:bodyPr>
          <a:lstStyle/>
          <a:p>
            <a:r>
              <a:rPr lang="es-ES" dirty="0">
                <a:solidFill>
                  <a:srgbClr val="A13034"/>
                </a:solidFill>
              </a:rPr>
              <a:t>0.8 m</a:t>
            </a:r>
          </a:p>
        </p:txBody>
      </p:sp>
      <p:pic>
        <p:nvPicPr>
          <p:cNvPr id="17" name="Picture 16" descr="A picture containing LEGO, toy&#10;&#10;Description generated with very high confidence">
            <a:extLst>
              <a:ext uri="{FF2B5EF4-FFF2-40B4-BE49-F238E27FC236}">
                <a16:creationId xmlns:a16="http://schemas.microsoft.com/office/drawing/2014/main" id="{1B88260E-465C-4D0B-97D3-564E697BF4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5360" y="1622411"/>
            <a:ext cx="3562437" cy="3902391"/>
          </a:xfrm>
          <a:prstGeom prst="rect">
            <a:avLst/>
          </a:prstGeom>
        </p:spPr>
      </p:pic>
      <p:cxnSp>
        <p:nvCxnSpPr>
          <p:cNvPr id="19" name="Straight Arrow Connector 18">
            <a:extLst>
              <a:ext uri="{FF2B5EF4-FFF2-40B4-BE49-F238E27FC236}">
                <a16:creationId xmlns:a16="http://schemas.microsoft.com/office/drawing/2014/main" id="{406F4C13-69FF-4DD1-9B4B-3CFA5F18700F}"/>
              </a:ext>
            </a:extLst>
          </p:cNvPr>
          <p:cNvCxnSpPr/>
          <p:nvPr/>
        </p:nvCxnSpPr>
        <p:spPr>
          <a:xfrm flipH="1">
            <a:off x="5223208" y="1824021"/>
            <a:ext cx="1234440" cy="527372"/>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2C79B11-9473-4B85-B6DE-476F41FD3CB2}"/>
              </a:ext>
            </a:extLst>
          </p:cNvPr>
          <p:cNvSpPr txBox="1"/>
          <p:nvPr/>
        </p:nvSpPr>
        <p:spPr>
          <a:xfrm>
            <a:off x="5230585" y="1582495"/>
            <a:ext cx="793761" cy="369332"/>
          </a:xfrm>
          <a:prstGeom prst="rect">
            <a:avLst/>
          </a:prstGeom>
          <a:noFill/>
        </p:spPr>
        <p:txBody>
          <a:bodyPr wrap="square" rtlCol="0">
            <a:spAutoFit/>
          </a:bodyPr>
          <a:lstStyle/>
          <a:p>
            <a:r>
              <a:rPr lang="es-ES" dirty="0">
                <a:solidFill>
                  <a:srgbClr val="A13034"/>
                </a:solidFill>
              </a:rPr>
              <a:t>1.2 m</a:t>
            </a:r>
          </a:p>
        </p:txBody>
      </p:sp>
      <p:sp>
        <p:nvSpPr>
          <p:cNvPr id="20" name="TextBox 19">
            <a:extLst>
              <a:ext uri="{FF2B5EF4-FFF2-40B4-BE49-F238E27FC236}">
                <a16:creationId xmlns:a16="http://schemas.microsoft.com/office/drawing/2014/main" id="{A5704199-EF61-4508-B555-9BB4C876DBCF}"/>
              </a:ext>
            </a:extLst>
          </p:cNvPr>
          <p:cNvSpPr txBox="1"/>
          <p:nvPr/>
        </p:nvSpPr>
        <p:spPr>
          <a:xfrm>
            <a:off x="872837" y="5857117"/>
            <a:ext cx="8187599" cy="338554"/>
          </a:xfrm>
          <a:prstGeom prst="rect">
            <a:avLst/>
          </a:prstGeom>
          <a:noFill/>
        </p:spPr>
        <p:txBody>
          <a:bodyPr wrap="square" rtlCol="0">
            <a:spAutoFit/>
          </a:bodyPr>
          <a:lstStyle/>
          <a:p>
            <a:r>
              <a:rPr lang="en-US" sz="1600" dirty="0"/>
              <a:t>Air velocity at the middle plane of the conventional cabinet and 3D air curtain. </a:t>
            </a:r>
          </a:p>
        </p:txBody>
      </p:sp>
    </p:spTree>
    <p:extLst>
      <p:ext uri="{BB962C8B-B14F-4D97-AF65-F5344CB8AC3E}">
        <p14:creationId xmlns:p14="http://schemas.microsoft.com/office/powerpoint/2010/main" val="14320980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sp>
        <p:nvSpPr>
          <p:cNvPr id="15" name="TextBox 14">
            <a:extLst>
              <a:ext uri="{FF2B5EF4-FFF2-40B4-BE49-F238E27FC236}">
                <a16:creationId xmlns:a16="http://schemas.microsoft.com/office/drawing/2014/main" id="{CFE2450B-9F07-4BD4-8AE0-3E095FDF8CB1}"/>
              </a:ext>
            </a:extLst>
          </p:cNvPr>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13</a:t>
            </a:fld>
            <a:endParaRPr lang="en-US" dirty="0">
              <a:solidFill>
                <a:srgbClr val="A13034"/>
              </a:solidFill>
            </a:endParaRPr>
          </a:p>
        </p:txBody>
      </p:sp>
      <p:pic>
        <p:nvPicPr>
          <p:cNvPr id="14" name="Picture 13" descr="A picture containing text&#10;&#10;Description generated with high confidence">
            <a:extLst>
              <a:ext uri="{FF2B5EF4-FFF2-40B4-BE49-F238E27FC236}">
                <a16:creationId xmlns:a16="http://schemas.microsoft.com/office/drawing/2014/main" id="{8891C417-E364-46FF-9313-CBA3E2D311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54" y="636087"/>
            <a:ext cx="7983543" cy="3791141"/>
          </a:xfrm>
          <a:prstGeom prst="rect">
            <a:avLst/>
          </a:prstGeom>
        </p:spPr>
      </p:pic>
      <p:sp>
        <p:nvSpPr>
          <p:cNvPr id="18" name="Rectangle 17">
            <a:extLst>
              <a:ext uri="{FF2B5EF4-FFF2-40B4-BE49-F238E27FC236}">
                <a16:creationId xmlns:a16="http://schemas.microsoft.com/office/drawing/2014/main" id="{44E599CB-E740-4748-9CF9-5665EDFD77A2}"/>
              </a:ext>
            </a:extLst>
          </p:cNvPr>
          <p:cNvSpPr/>
          <p:nvPr/>
        </p:nvSpPr>
        <p:spPr>
          <a:xfrm>
            <a:off x="3728150" y="3386120"/>
            <a:ext cx="1857641" cy="1077218"/>
          </a:xfrm>
          <a:prstGeom prst="rect">
            <a:avLst/>
          </a:prstGeom>
          <a:ln w="28575">
            <a:solidFill>
              <a:srgbClr val="A13034"/>
            </a:solidFill>
          </a:ln>
        </p:spPr>
        <p:txBody>
          <a:bodyPr wrap="square">
            <a:spAutoFit/>
          </a:bodyPr>
          <a:lstStyle/>
          <a:p>
            <a:r>
              <a:rPr lang="en-US" sz="1600" dirty="0">
                <a:solidFill>
                  <a:srgbClr val="000000"/>
                </a:solidFill>
                <a:latin typeface="+mj-lt"/>
              </a:rPr>
              <a:t>air guiding strips with height of </a:t>
            </a:r>
            <a:r>
              <a:rPr lang="en-US" sz="1600" dirty="0">
                <a:solidFill>
                  <a:srgbClr val="A13034"/>
                </a:solidFill>
                <a:latin typeface="+mj-lt"/>
              </a:rPr>
              <a:t>50 mm</a:t>
            </a:r>
            <a:r>
              <a:rPr lang="en-US" sz="1600" dirty="0">
                <a:solidFill>
                  <a:srgbClr val="000000"/>
                </a:solidFill>
                <a:latin typeface="+mj-lt"/>
              </a:rPr>
              <a:t>, and air gab of </a:t>
            </a:r>
            <a:r>
              <a:rPr lang="en-US" sz="1600" dirty="0">
                <a:solidFill>
                  <a:srgbClr val="A13034"/>
                </a:solidFill>
                <a:latin typeface="+mj-lt"/>
              </a:rPr>
              <a:t>70 mm  </a:t>
            </a:r>
          </a:p>
        </p:txBody>
      </p:sp>
      <p:cxnSp>
        <p:nvCxnSpPr>
          <p:cNvPr id="26" name="Straight Arrow Connector 25">
            <a:extLst>
              <a:ext uri="{FF2B5EF4-FFF2-40B4-BE49-F238E27FC236}">
                <a16:creationId xmlns:a16="http://schemas.microsoft.com/office/drawing/2014/main" id="{204615D8-ED63-4114-9455-275D43F66CE8}"/>
              </a:ext>
            </a:extLst>
          </p:cNvPr>
          <p:cNvCxnSpPr/>
          <p:nvPr/>
        </p:nvCxnSpPr>
        <p:spPr>
          <a:xfrm flipH="1" flipV="1">
            <a:off x="3140765" y="3150704"/>
            <a:ext cx="556592" cy="397566"/>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7D447C-A6EB-49B3-B683-161595032DFF}"/>
              </a:ext>
            </a:extLst>
          </p:cNvPr>
          <p:cNvCxnSpPr/>
          <p:nvPr/>
        </p:nvCxnSpPr>
        <p:spPr>
          <a:xfrm flipH="1" flipV="1">
            <a:off x="3140765" y="2683565"/>
            <a:ext cx="587385" cy="864704"/>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8F3B670-312A-4596-BB99-702C58C319AA}"/>
              </a:ext>
            </a:extLst>
          </p:cNvPr>
          <p:cNvCxnSpPr/>
          <p:nvPr/>
        </p:nvCxnSpPr>
        <p:spPr>
          <a:xfrm flipH="1" flipV="1">
            <a:off x="3140765" y="1987826"/>
            <a:ext cx="587385" cy="1567571"/>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EA242BE-7FD3-4497-93A9-3FEE8C391C60}"/>
              </a:ext>
            </a:extLst>
          </p:cNvPr>
          <p:cNvSpPr txBox="1"/>
          <p:nvPr/>
        </p:nvSpPr>
        <p:spPr>
          <a:xfrm>
            <a:off x="1" y="4750394"/>
            <a:ext cx="9144000" cy="1569660"/>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They concluded that using air guiding strips results to:</a:t>
            </a:r>
          </a:p>
          <a:p>
            <a:pPr marL="742950" lvl="1" indent="-285750">
              <a:buFont typeface="Courier New" panose="02070309020205020404" pitchFamily="49" charset="0"/>
              <a:buChar char="o"/>
            </a:pPr>
            <a:r>
              <a:rPr lang="en-US" sz="1600" dirty="0"/>
              <a:t>The average food temperature decreased by </a:t>
            </a:r>
            <a:r>
              <a:rPr lang="en-US" sz="1600" dirty="0">
                <a:solidFill>
                  <a:srgbClr val="A13034"/>
                </a:solidFill>
              </a:rPr>
              <a:t>4.9 </a:t>
            </a:r>
            <a:r>
              <a:rPr lang="en-US" sz="1600" baseline="30000" dirty="0" err="1">
                <a:solidFill>
                  <a:srgbClr val="A13034"/>
                </a:solidFill>
              </a:rPr>
              <a:t>o</a:t>
            </a:r>
            <a:r>
              <a:rPr lang="en-US" sz="1600" dirty="0" err="1">
                <a:solidFill>
                  <a:srgbClr val="A13034"/>
                </a:solidFill>
              </a:rPr>
              <a:t>C</a:t>
            </a:r>
            <a:r>
              <a:rPr lang="en-US" sz="1600" dirty="0" err="1"/>
              <a:t>.</a:t>
            </a:r>
            <a:endParaRPr lang="en-US" sz="1600" dirty="0"/>
          </a:p>
          <a:p>
            <a:pPr marL="742950" lvl="1" indent="-285750">
              <a:buFont typeface="Courier New" panose="02070309020205020404" pitchFamily="49" charset="0"/>
              <a:buChar char="o"/>
            </a:pPr>
            <a:r>
              <a:rPr lang="en-US" sz="1600" dirty="0"/>
              <a:t>The cooling capacity decreased by </a:t>
            </a:r>
            <a:r>
              <a:rPr lang="en-US" sz="1600" dirty="0">
                <a:solidFill>
                  <a:srgbClr val="A13034"/>
                </a:solidFill>
              </a:rPr>
              <a:t>34%</a:t>
            </a:r>
            <a:r>
              <a:rPr lang="en-US" sz="1600" dirty="0"/>
              <a:t>.</a:t>
            </a:r>
          </a:p>
          <a:p>
            <a:pPr marL="742950" lvl="1" indent="-285750">
              <a:buFont typeface="Courier New" panose="02070309020205020404" pitchFamily="49" charset="0"/>
              <a:buChar char="o"/>
            </a:pPr>
            <a:r>
              <a:rPr lang="en-US" sz="1600" dirty="0"/>
              <a:t>The air guiding strips </a:t>
            </a:r>
            <a:r>
              <a:rPr lang="en-US" sz="1600" dirty="0">
                <a:solidFill>
                  <a:srgbClr val="A13034"/>
                </a:solidFill>
              </a:rPr>
              <a:t>accelerate the cool air at their gap centers and restrict the air flow vertical</a:t>
            </a:r>
            <a:r>
              <a:rPr lang="en-US" sz="1600" dirty="0"/>
              <a:t>, causing a stronger air curtain which is impacted less by the ambient warm air cross flow.</a:t>
            </a:r>
          </a:p>
        </p:txBody>
      </p:sp>
    </p:spTree>
    <p:extLst>
      <p:ext uri="{BB962C8B-B14F-4D97-AF65-F5344CB8AC3E}">
        <p14:creationId xmlns:p14="http://schemas.microsoft.com/office/powerpoint/2010/main" val="12716394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14</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8"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9" name="TextBox 8"/>
          <p:cNvSpPr txBox="1"/>
          <p:nvPr/>
        </p:nvSpPr>
        <p:spPr>
          <a:xfrm>
            <a:off x="168124" y="166350"/>
            <a:ext cx="6353700" cy="430887"/>
          </a:xfrm>
          <a:prstGeom prst="rect">
            <a:avLst/>
          </a:prstGeom>
          <a:noFill/>
        </p:spPr>
        <p:txBody>
          <a:bodyPr wrap="square" rtlCol="0">
            <a:spAutoFit/>
          </a:bodyPr>
          <a:lstStyle/>
          <a:p>
            <a:r>
              <a:rPr lang="en-US" sz="2200" b="1" dirty="0">
                <a:solidFill>
                  <a:schemeClr val="accent4">
                    <a:lumMod val="60000"/>
                    <a:lumOff val="40000"/>
                  </a:schemeClr>
                </a:solidFill>
              </a:rPr>
              <a:t>E</a:t>
            </a:r>
            <a:r>
              <a:rPr lang="en-US" sz="2200" dirty="0">
                <a:solidFill>
                  <a:schemeClr val="bg1"/>
                </a:solidFill>
              </a:rPr>
              <a:t>rror Propagation in Condenser Capacity</a:t>
            </a:r>
          </a:p>
        </p:txBody>
      </p:sp>
      <p:graphicFrame>
        <p:nvGraphicFramePr>
          <p:cNvPr id="10" name="7 Objeto"/>
          <p:cNvGraphicFramePr>
            <a:graphicFrameLocks noChangeAspect="1"/>
          </p:cNvGraphicFramePr>
          <p:nvPr>
            <p:extLst>
              <p:ext uri="{D42A27DB-BD31-4B8C-83A1-F6EECF244321}">
                <p14:modId xmlns:p14="http://schemas.microsoft.com/office/powerpoint/2010/main" val="1664152571"/>
              </p:ext>
            </p:extLst>
          </p:nvPr>
        </p:nvGraphicFramePr>
        <p:xfrm>
          <a:off x="168124" y="1204080"/>
          <a:ext cx="3228653" cy="547718"/>
        </p:xfrm>
        <a:graphic>
          <a:graphicData uri="http://schemas.openxmlformats.org/presentationml/2006/ole">
            <mc:AlternateContent xmlns:mc="http://schemas.openxmlformats.org/markup-compatibility/2006">
              <mc:Choice xmlns:v="urn:schemas-microsoft-com:vml" Requires="v">
                <p:oleObj spid="_x0000_s1635" name="Ecuación" r:id="rId6" imgW="1422360" imgH="241200" progId="Equation.3">
                  <p:embed/>
                </p:oleObj>
              </mc:Choice>
              <mc:Fallback>
                <p:oleObj name="Ecuación" r:id="rId6" imgW="1422360" imgH="241200" progId="Equation.3">
                  <p:embed/>
                  <p:pic>
                    <p:nvPicPr>
                      <p:cNvPr id="8" name="7 Obje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124" y="1204080"/>
                        <a:ext cx="3228653" cy="547718"/>
                      </a:xfrm>
                      <a:prstGeom prst="rect">
                        <a:avLst/>
                      </a:prstGeom>
                      <a:noFill/>
                      <a:ln w="28575">
                        <a:solidFill>
                          <a:srgbClr val="A13034"/>
                        </a:solidFill>
                      </a:ln>
                    </p:spPr>
                  </p:pic>
                </p:oleObj>
              </mc:Fallback>
            </mc:AlternateContent>
          </a:graphicData>
        </a:graphic>
      </p:graphicFrame>
      <p:sp>
        <p:nvSpPr>
          <p:cNvPr id="11" name="9 CuadroTexto"/>
          <p:cNvSpPr txBox="1"/>
          <p:nvPr/>
        </p:nvSpPr>
        <p:spPr>
          <a:xfrm>
            <a:off x="3705728" y="877774"/>
            <a:ext cx="5284268" cy="1077218"/>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pPr marL="285750" indent="-285750">
              <a:buFont typeface="Wingdings" panose="05000000000000000000" pitchFamily="2" charset="2"/>
              <a:buChar char="q"/>
            </a:pPr>
            <a:r>
              <a:rPr lang="en-US" sz="1600" dirty="0"/>
              <a:t>water-side condenser capacity affects: </a:t>
            </a:r>
          </a:p>
          <a:p>
            <a:pPr marL="742950" lvl="1" indent="-285750">
              <a:buFont typeface="Arial" panose="020B0604020202020204" pitchFamily="34" charset="0"/>
              <a:buChar char="•"/>
            </a:pPr>
            <a:r>
              <a:rPr lang="en-US" sz="1600" dirty="0"/>
              <a:t>Quality at the outlet of condenser</a:t>
            </a:r>
          </a:p>
          <a:p>
            <a:pPr marL="742950" lvl="1" indent="-285750">
              <a:buFont typeface="Arial" panose="020B0604020202020204" pitchFamily="34" charset="0"/>
              <a:buChar char="•"/>
            </a:pPr>
            <a:r>
              <a:rPr lang="en-US" sz="1600" dirty="0"/>
              <a:t>Enthalpy at the inlet of evaporator</a:t>
            </a:r>
          </a:p>
          <a:p>
            <a:pPr marL="742950" lvl="1" indent="-285750">
              <a:buFont typeface="Arial" panose="020B0604020202020204" pitchFamily="34" charset="0"/>
              <a:buChar char="•"/>
            </a:pPr>
            <a:r>
              <a:rPr lang="en-US" sz="1600" dirty="0"/>
              <a:t>Total system charge</a:t>
            </a:r>
          </a:p>
        </p:txBody>
      </p:sp>
      <p:sp>
        <p:nvSpPr>
          <p:cNvPr id="12" name="10 CuadroTexto"/>
          <p:cNvSpPr txBox="1"/>
          <p:nvPr/>
        </p:nvSpPr>
        <p:spPr>
          <a:xfrm>
            <a:off x="0" y="2656115"/>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Assuming an uncertainty on the temperature of </a:t>
            </a:r>
            <a:r>
              <a:rPr lang="en-US" sz="1600" b="1" dirty="0">
                <a:solidFill>
                  <a:srgbClr val="A13034"/>
                </a:solidFill>
              </a:rPr>
              <a:t>0.1K</a:t>
            </a:r>
            <a:r>
              <a:rPr lang="en-US" sz="1600" dirty="0"/>
              <a:t> and of </a:t>
            </a:r>
            <a:r>
              <a:rPr lang="en-US" sz="1600" b="1" dirty="0">
                <a:solidFill>
                  <a:srgbClr val="A13034"/>
                </a:solidFill>
              </a:rPr>
              <a:t>1%</a:t>
            </a:r>
            <a:r>
              <a:rPr lang="en-US" sz="1600" dirty="0"/>
              <a:t> in the determination of the mass flow (optimistic)</a:t>
            </a:r>
          </a:p>
        </p:txBody>
      </p:sp>
      <p:graphicFrame>
        <p:nvGraphicFramePr>
          <p:cNvPr id="13" name="Table 12"/>
          <p:cNvGraphicFramePr>
            <a:graphicFrameLocks noGrp="1"/>
          </p:cNvGraphicFramePr>
          <p:nvPr>
            <p:extLst>
              <p:ext uri="{D42A27DB-BD31-4B8C-83A1-F6EECF244321}">
                <p14:modId xmlns:p14="http://schemas.microsoft.com/office/powerpoint/2010/main" val="1196257091"/>
              </p:ext>
            </p:extLst>
          </p:nvPr>
        </p:nvGraphicFramePr>
        <p:xfrm>
          <a:off x="271502" y="3627040"/>
          <a:ext cx="8480613" cy="2189480"/>
        </p:xfrm>
        <a:graphic>
          <a:graphicData uri="http://schemas.openxmlformats.org/drawingml/2006/table">
            <a:tbl>
              <a:tblPr firstRow="1" bandRow="1">
                <a:tableStyleId>{5C22544A-7EE6-4342-B048-85BDC9FD1C3A}</a:tableStyleId>
              </a:tblPr>
              <a:tblGrid>
                <a:gridCol w="2687455">
                  <a:extLst>
                    <a:ext uri="{9D8B030D-6E8A-4147-A177-3AD203B41FA5}">
                      <a16:colId xmlns:a16="http://schemas.microsoft.com/office/drawing/2014/main" val="763115908"/>
                    </a:ext>
                  </a:extLst>
                </a:gridCol>
                <a:gridCol w="2966287">
                  <a:extLst>
                    <a:ext uri="{9D8B030D-6E8A-4147-A177-3AD203B41FA5}">
                      <a16:colId xmlns:a16="http://schemas.microsoft.com/office/drawing/2014/main" val="3797760086"/>
                    </a:ext>
                  </a:extLst>
                </a:gridCol>
                <a:gridCol w="2826871">
                  <a:extLst>
                    <a:ext uri="{9D8B030D-6E8A-4147-A177-3AD203B41FA5}">
                      <a16:colId xmlns:a16="http://schemas.microsoft.com/office/drawing/2014/main" val="2264973620"/>
                    </a:ext>
                  </a:extLst>
                </a:gridCol>
              </a:tblGrid>
              <a:tr h="370840">
                <a:tc>
                  <a:txBody>
                    <a:bodyPr/>
                    <a:lstStyle/>
                    <a:p>
                      <a:endParaRPr lang="en-US" sz="1600" dirty="0"/>
                    </a:p>
                  </a:txBody>
                  <a:tcPr/>
                </a:tc>
                <a:tc>
                  <a:txBody>
                    <a:bodyPr/>
                    <a:lstStyle/>
                    <a:p>
                      <a:pPr algn="ctr"/>
                      <a:r>
                        <a:rPr lang="en-US" sz="1600" dirty="0"/>
                        <a:t>Exp. Data (Test</a:t>
                      </a:r>
                      <a:r>
                        <a:rPr lang="en-US" sz="1600" baseline="0" dirty="0"/>
                        <a:t> 24)</a:t>
                      </a:r>
                      <a:endParaRPr lang="en-US" sz="1600" dirty="0"/>
                    </a:p>
                  </a:txBody>
                  <a:tcPr anchor="ctr"/>
                </a:tc>
                <a:tc>
                  <a:txBody>
                    <a:bodyPr/>
                    <a:lstStyle/>
                    <a:p>
                      <a:pPr algn="ctr"/>
                      <a:r>
                        <a:rPr lang="en-US" sz="1600" dirty="0"/>
                        <a:t>Uncertainty</a:t>
                      </a:r>
                    </a:p>
                  </a:txBody>
                  <a:tcPr anchor="ctr"/>
                </a:tc>
                <a:extLst>
                  <a:ext uri="{0D108BD9-81ED-4DB2-BD59-A6C34878D82A}">
                    <a16:rowId xmlns:a16="http://schemas.microsoft.com/office/drawing/2014/main" val="2043388023"/>
                  </a:ext>
                </a:extLst>
              </a:tr>
              <a:tr h="306032">
                <a:tc>
                  <a:txBody>
                    <a:bodyPr/>
                    <a:lstStyle/>
                    <a:p>
                      <a:r>
                        <a:rPr lang="en-US" sz="1600" dirty="0" err="1"/>
                        <a:t>h_cond_out</a:t>
                      </a:r>
                      <a:r>
                        <a:rPr lang="en-US" sz="1600" dirty="0"/>
                        <a:t> (kJ/kg)</a:t>
                      </a:r>
                    </a:p>
                  </a:txBody>
                  <a:tcPr anchor="ctr"/>
                </a:tc>
                <a:tc>
                  <a:txBody>
                    <a:bodyPr/>
                    <a:lstStyle/>
                    <a:p>
                      <a:pPr algn="ctr"/>
                      <a:r>
                        <a:rPr lang="en-US" sz="1600" dirty="0"/>
                        <a:t>325.06</a:t>
                      </a:r>
                    </a:p>
                  </a:txBody>
                  <a:tcPr anchor="ctr"/>
                </a:tc>
                <a:tc>
                  <a:txBody>
                    <a:bodyPr/>
                    <a:lstStyle/>
                    <a:p>
                      <a:pPr algn="ctr"/>
                      <a:r>
                        <a:rPr lang="en-US" sz="1600" dirty="0"/>
                        <a:t>±9.9 kJ/kg</a:t>
                      </a:r>
                    </a:p>
                  </a:txBody>
                  <a:tcPr anchor="ctr"/>
                </a:tc>
                <a:extLst>
                  <a:ext uri="{0D108BD9-81ED-4DB2-BD59-A6C34878D82A}">
                    <a16:rowId xmlns:a16="http://schemas.microsoft.com/office/drawing/2014/main" val="3630263455"/>
                  </a:ext>
                </a:extLst>
              </a:tr>
              <a:tr h="370840">
                <a:tc>
                  <a:txBody>
                    <a:bodyPr/>
                    <a:lstStyle/>
                    <a:p>
                      <a:r>
                        <a:rPr lang="en-US" sz="1600" dirty="0" err="1"/>
                        <a:t>x_cond_out</a:t>
                      </a:r>
                      <a:endParaRPr lang="en-US" sz="1600" dirty="0"/>
                    </a:p>
                  </a:txBody>
                  <a:tcPr anchor="ctr"/>
                </a:tc>
                <a:tc>
                  <a:txBody>
                    <a:bodyPr/>
                    <a:lstStyle/>
                    <a:p>
                      <a:pPr algn="ctr"/>
                      <a:r>
                        <a:rPr lang="en-US" sz="1600" dirty="0"/>
                        <a:t>0.10</a:t>
                      </a:r>
                    </a:p>
                  </a:txBody>
                  <a:tcPr anchor="ctr"/>
                </a:tc>
                <a:tc>
                  <a:txBody>
                    <a:bodyPr/>
                    <a:lstStyle/>
                    <a:p>
                      <a:pPr algn="ctr"/>
                      <a:r>
                        <a:rPr lang="en-US" sz="1600" b="1" dirty="0">
                          <a:solidFill>
                            <a:srgbClr val="A13034"/>
                          </a:solidFill>
                        </a:rPr>
                        <a:t>±0.03</a:t>
                      </a:r>
                    </a:p>
                  </a:txBody>
                  <a:tcPr anchor="ctr"/>
                </a:tc>
                <a:extLst>
                  <a:ext uri="{0D108BD9-81ED-4DB2-BD59-A6C34878D82A}">
                    <a16:rowId xmlns:a16="http://schemas.microsoft.com/office/drawing/2014/main" val="2194180171"/>
                  </a:ext>
                </a:extLst>
              </a:tr>
              <a:tr h="370840">
                <a:tc>
                  <a:txBody>
                    <a:bodyPr/>
                    <a:lstStyle/>
                    <a:p>
                      <a:r>
                        <a:rPr lang="en-US" sz="1600" dirty="0" err="1"/>
                        <a:t>Qcond</a:t>
                      </a:r>
                      <a:r>
                        <a:rPr lang="en-US" sz="1600" dirty="0"/>
                        <a:t> (kW)</a:t>
                      </a:r>
                    </a:p>
                  </a:txBody>
                  <a:tcPr anchor="ctr"/>
                </a:tc>
                <a:tc>
                  <a:txBody>
                    <a:bodyPr/>
                    <a:lstStyle/>
                    <a:p>
                      <a:pPr algn="ctr"/>
                      <a:r>
                        <a:rPr lang="en-US" sz="1600" dirty="0"/>
                        <a:t>9.46</a:t>
                      </a:r>
                    </a:p>
                  </a:txBody>
                  <a:tcPr anchor="ctr"/>
                </a:tc>
                <a:tc>
                  <a:txBody>
                    <a:bodyPr/>
                    <a:lstStyle/>
                    <a:p>
                      <a:pPr algn="ctr"/>
                      <a:r>
                        <a:rPr lang="en-US" sz="1600" dirty="0"/>
                        <a:t>±0.27 kW</a:t>
                      </a:r>
                    </a:p>
                  </a:txBody>
                  <a:tcPr anchor="ctr"/>
                </a:tc>
                <a:extLst>
                  <a:ext uri="{0D108BD9-81ED-4DB2-BD59-A6C34878D82A}">
                    <a16:rowId xmlns:a16="http://schemas.microsoft.com/office/drawing/2014/main" val="1607877029"/>
                  </a:ext>
                </a:extLst>
              </a:tr>
              <a:tr h="370840">
                <a:tc>
                  <a:txBody>
                    <a:bodyPr/>
                    <a:lstStyle/>
                    <a:p>
                      <a:r>
                        <a:rPr lang="en-US" sz="1600" dirty="0" err="1"/>
                        <a:t>x_evap_in</a:t>
                      </a:r>
                      <a:endParaRPr lang="en-US" sz="1600" dirty="0"/>
                    </a:p>
                  </a:txBody>
                  <a:tcPr anchor="ctr"/>
                </a:tc>
                <a:tc>
                  <a:txBody>
                    <a:bodyPr/>
                    <a:lstStyle/>
                    <a:p>
                      <a:pPr algn="ctr" fontAlgn="b"/>
                      <a:r>
                        <a:rPr lang="en-US" sz="1600" kern="1200" dirty="0">
                          <a:solidFill>
                            <a:schemeClr val="dk1"/>
                          </a:solidFill>
                          <a:latin typeface="+mn-lt"/>
                          <a:ea typeface="+mn-ea"/>
                          <a:cs typeface="+mn-cs"/>
                        </a:rPr>
                        <a:t>0.35</a:t>
                      </a:r>
                    </a:p>
                  </a:txBody>
                  <a:tcPr marL="0" marR="0" marT="0" marB="0" anchor="ctr"/>
                </a:tc>
                <a:tc>
                  <a:txBody>
                    <a:bodyPr/>
                    <a:lstStyle/>
                    <a:p>
                      <a:pPr algn="ctr"/>
                      <a:r>
                        <a:rPr lang="en-US" sz="1600" dirty="0"/>
                        <a:t>±0.026</a:t>
                      </a:r>
                    </a:p>
                  </a:txBody>
                  <a:tcPr anchor="ctr"/>
                </a:tc>
                <a:extLst>
                  <a:ext uri="{0D108BD9-81ED-4DB2-BD59-A6C34878D82A}">
                    <a16:rowId xmlns:a16="http://schemas.microsoft.com/office/drawing/2014/main" val="2048499968"/>
                  </a:ext>
                </a:extLst>
              </a:tr>
              <a:tr h="370840">
                <a:tc>
                  <a:txBody>
                    <a:bodyPr/>
                    <a:lstStyle/>
                    <a:p>
                      <a:r>
                        <a:rPr lang="en-US" sz="1600" dirty="0" err="1"/>
                        <a:t>Qevap</a:t>
                      </a:r>
                      <a:r>
                        <a:rPr lang="en-US" sz="1600" dirty="0"/>
                        <a:t> (kW)</a:t>
                      </a:r>
                    </a:p>
                  </a:txBody>
                  <a:tcPr anchor="ctr"/>
                </a:tc>
                <a:tc>
                  <a:txBody>
                    <a:bodyPr/>
                    <a:lstStyle/>
                    <a:p>
                      <a:pPr algn="ctr"/>
                      <a:r>
                        <a:rPr lang="en-US" sz="1600" dirty="0"/>
                        <a:t>6.95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A13034"/>
                          </a:solidFill>
                        </a:rPr>
                        <a:t>±0.27 kW</a:t>
                      </a:r>
                    </a:p>
                  </a:txBody>
                  <a:tcPr anchor="ctr"/>
                </a:tc>
                <a:extLst>
                  <a:ext uri="{0D108BD9-81ED-4DB2-BD59-A6C34878D82A}">
                    <a16:rowId xmlns:a16="http://schemas.microsoft.com/office/drawing/2014/main" val="647292250"/>
                  </a:ext>
                </a:extLst>
              </a:tr>
            </a:tbl>
          </a:graphicData>
        </a:graphic>
      </p:graphicFrame>
    </p:spTree>
    <p:extLst>
      <p:ext uri="{BB962C8B-B14F-4D97-AF65-F5344CB8AC3E}">
        <p14:creationId xmlns:p14="http://schemas.microsoft.com/office/powerpoint/2010/main" val="30852071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37381" y="-146229"/>
            <a:ext cx="6559015" cy="5912737"/>
            <a:chOff x="1387393" y="638922"/>
            <a:chExt cx="6559015" cy="5912737"/>
          </a:xfrm>
        </p:grpSpPr>
        <p:grpSp>
          <p:nvGrpSpPr>
            <p:cNvPr id="15" name="Group 14"/>
            <p:cNvGrpSpPr/>
            <p:nvPr/>
          </p:nvGrpSpPr>
          <p:grpSpPr>
            <a:xfrm>
              <a:off x="1387393" y="638922"/>
              <a:ext cx="6559015" cy="5912737"/>
              <a:chOff x="1640887" y="756623"/>
              <a:chExt cx="6559015" cy="5912737"/>
            </a:xfrm>
          </p:grpSpPr>
          <p:pic>
            <p:nvPicPr>
              <p:cNvPr id="17" name="Imagen 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3000"/>
                        </a14:imgEffect>
                        <a14:imgEffect>
                          <a14:brightnessContrast bright="-5000" contrast="50000"/>
                        </a14:imgEffect>
                      </a14:imgLayer>
                    </a14:imgProps>
                  </a:ext>
                  <a:ext uri="{28A0092B-C50C-407E-A947-70E740481C1C}">
                    <a14:useLocalDpi xmlns:a14="http://schemas.microsoft.com/office/drawing/2010/main" val="0"/>
                  </a:ext>
                </a:extLst>
              </a:blip>
              <a:srcRect b="22302"/>
              <a:stretch/>
            </p:blipFill>
            <p:spPr>
              <a:xfrm>
                <a:off x="1640887" y="756623"/>
                <a:ext cx="6559015" cy="5912737"/>
              </a:xfrm>
              <a:prstGeom prst="rect">
                <a:avLst/>
              </a:prstGeom>
            </p:spPr>
          </p:pic>
          <p:sp>
            <p:nvSpPr>
              <p:cNvPr id="18" name="Oval 17"/>
              <p:cNvSpPr/>
              <p:nvPr/>
            </p:nvSpPr>
            <p:spPr>
              <a:xfrm>
                <a:off x="6942748" y="2416240"/>
                <a:ext cx="819329" cy="81932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7692" y="958263"/>
              <a:ext cx="1300643" cy="1340276"/>
            </a:xfrm>
            <a:prstGeom prst="ellipse">
              <a:avLst/>
            </a:prstGeom>
          </p:spPr>
        </p:pic>
      </p:grpSp>
      <p:sp>
        <p:nvSpPr>
          <p:cNvPr id="3" name="CuadroTexto 2"/>
          <p:cNvSpPr txBox="1"/>
          <p:nvPr/>
        </p:nvSpPr>
        <p:spPr>
          <a:xfrm>
            <a:off x="454603" y="2200733"/>
            <a:ext cx="7491012" cy="707886"/>
          </a:xfrm>
          <a:prstGeom prst="rect">
            <a:avLst/>
          </a:prstGeom>
          <a:noFill/>
        </p:spPr>
        <p:txBody>
          <a:bodyPr wrap="square" rtlCol="0">
            <a:spAutoFit/>
          </a:bodyPr>
          <a:lstStyle/>
          <a:p>
            <a:pPr defTabSz="457200" eaLnBrk="0" fontAlgn="base" hangingPunct="0">
              <a:spcBef>
                <a:spcPct val="0"/>
              </a:spcBef>
              <a:spcAft>
                <a:spcPct val="0"/>
              </a:spcAft>
            </a:pPr>
            <a:r>
              <a:rPr lang="en-US" sz="4000" b="1" dirty="0">
                <a:solidFill>
                  <a:schemeClr val="accent4">
                    <a:lumMod val="60000"/>
                    <a:lumOff val="40000"/>
                  </a:schemeClr>
                </a:solidFill>
                <a:cs typeface="Arial" panose="020B0604020202020204" pitchFamily="34" charset="0"/>
              </a:rPr>
              <a:t>C</a:t>
            </a:r>
            <a:r>
              <a:rPr lang="en-US" sz="3000" dirty="0">
                <a:solidFill>
                  <a:schemeClr val="bg1"/>
                </a:solidFill>
              </a:rPr>
              <a:t>harge analysis</a:t>
            </a:r>
          </a:p>
        </p:txBody>
      </p:sp>
      <p:grpSp>
        <p:nvGrpSpPr>
          <p:cNvPr id="11" name="Group 10"/>
          <p:cNvGrpSpPr/>
          <p:nvPr/>
        </p:nvGrpSpPr>
        <p:grpSpPr>
          <a:xfrm>
            <a:off x="1222410" y="2876340"/>
            <a:ext cx="6448924" cy="2583598"/>
            <a:chOff x="1222410" y="2876340"/>
            <a:chExt cx="6448924" cy="2583598"/>
          </a:xfrm>
        </p:grpSpPr>
        <p:cxnSp>
          <p:nvCxnSpPr>
            <p:cNvPr id="5" name="Straight Connector 4"/>
            <p:cNvCxnSpPr/>
            <p:nvPr/>
          </p:nvCxnSpPr>
          <p:spPr>
            <a:xfrm>
              <a:off x="1232034" y="2876340"/>
              <a:ext cx="0" cy="2398932"/>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7" name="Straight Connector 6"/>
            <p:cNvCxnSpPr/>
            <p:nvPr/>
          </p:nvCxnSpPr>
          <p:spPr>
            <a:xfrm>
              <a:off x="1232034" y="3940379"/>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9" name="Straight Connector 18"/>
            <p:cNvCxnSpPr/>
            <p:nvPr/>
          </p:nvCxnSpPr>
          <p:spPr>
            <a:xfrm>
              <a:off x="1241049" y="4605566"/>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20" name="Straight Connector 19"/>
            <p:cNvCxnSpPr/>
            <p:nvPr/>
          </p:nvCxnSpPr>
          <p:spPr>
            <a:xfrm>
              <a:off x="1222410" y="5275272"/>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2415940" y="3755713"/>
              <a:ext cx="5255394" cy="369332"/>
            </a:xfrm>
            <a:prstGeom prst="rect">
              <a:avLst/>
            </a:prstGeom>
            <a:noFill/>
            <a:ln w="38100">
              <a:solidFill>
                <a:srgbClr val="0070C0"/>
              </a:solidFill>
            </a:ln>
          </p:spPr>
          <p:txBody>
            <a:bodyPr wrap="square" rtlCol="0">
              <a:spAutoFit/>
            </a:bodyPr>
            <a:lstStyle/>
            <a:p>
              <a:r>
                <a:rPr lang="en-US" b="1" dirty="0"/>
                <a:t>Thermal Performance of Evaporator Circuits</a:t>
              </a:r>
            </a:p>
          </p:txBody>
        </p:sp>
        <p:sp>
          <p:nvSpPr>
            <p:cNvPr id="21" name="TextBox 20"/>
            <p:cNvSpPr txBox="1"/>
            <p:nvPr/>
          </p:nvSpPr>
          <p:spPr>
            <a:xfrm>
              <a:off x="2413727" y="4420900"/>
              <a:ext cx="5255394" cy="369332"/>
            </a:xfrm>
            <a:prstGeom prst="rect">
              <a:avLst/>
            </a:prstGeom>
            <a:noFill/>
            <a:ln w="38100">
              <a:solidFill>
                <a:srgbClr val="0070C0"/>
              </a:solidFill>
            </a:ln>
          </p:spPr>
          <p:txBody>
            <a:bodyPr wrap="square" rtlCol="0">
              <a:spAutoFit/>
            </a:bodyPr>
            <a:lstStyle/>
            <a:p>
              <a:r>
                <a:rPr lang="en-US" b="1" dirty="0"/>
                <a:t>Void Fraction Analysis and Validation</a:t>
              </a:r>
            </a:p>
          </p:txBody>
        </p:sp>
        <p:sp>
          <p:nvSpPr>
            <p:cNvPr id="22" name="TextBox 21"/>
            <p:cNvSpPr txBox="1"/>
            <p:nvPr/>
          </p:nvSpPr>
          <p:spPr>
            <a:xfrm>
              <a:off x="2396692" y="5090606"/>
              <a:ext cx="5255394" cy="369332"/>
            </a:xfrm>
            <a:prstGeom prst="rect">
              <a:avLst/>
            </a:prstGeom>
            <a:noFill/>
            <a:ln w="38100">
              <a:solidFill>
                <a:srgbClr val="0070C0"/>
              </a:solidFill>
            </a:ln>
          </p:spPr>
          <p:txBody>
            <a:bodyPr wrap="square" rtlCol="0">
              <a:spAutoFit/>
            </a:bodyPr>
            <a:lstStyle/>
            <a:p>
              <a:r>
                <a:rPr lang="en-US" b="1" dirty="0"/>
                <a:t>Charge Estimation and Distribution</a:t>
              </a:r>
            </a:p>
          </p:txBody>
        </p:sp>
      </p:grpSp>
    </p:spTree>
    <p:extLst>
      <p:ext uri="{BB962C8B-B14F-4D97-AF65-F5344CB8AC3E}">
        <p14:creationId xmlns:p14="http://schemas.microsoft.com/office/powerpoint/2010/main" val="37270076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5" name="TextBox 14"/>
          <p:cNvSpPr txBox="1"/>
          <p:nvPr/>
        </p:nvSpPr>
        <p:spPr>
          <a:xfrm>
            <a:off x="1" y="5083399"/>
            <a:ext cx="9143999" cy="1200329"/>
          </a:xfrm>
          <a:prstGeom prst="rect">
            <a:avLst/>
          </a:prstGeom>
          <a:noFill/>
        </p:spPr>
        <p:txBody>
          <a:bodyPr wrap="square" rtlCol="0">
            <a:spAutoFit/>
          </a:bodyPr>
          <a:lstStyle/>
          <a:p>
            <a:pPr>
              <a:lnSpc>
                <a:spcPct val="150000"/>
              </a:lnSpc>
              <a:buFont typeface="Wingdings" pitchFamily="2" charset="2"/>
              <a:buChar char="q"/>
            </a:pPr>
            <a:r>
              <a:rPr lang="en-US" sz="1600" dirty="0"/>
              <a:t> IMST results showed that none of the circuits are totally superheated.</a:t>
            </a:r>
          </a:p>
          <a:p>
            <a:pPr>
              <a:lnSpc>
                <a:spcPct val="150000"/>
              </a:lnSpc>
              <a:buFont typeface="Wingdings" pitchFamily="2" charset="2"/>
              <a:buChar char="q"/>
            </a:pPr>
            <a:r>
              <a:rPr lang="en-US" sz="1600" dirty="0"/>
              <a:t> The superheat condition exists only at the last tube for the three circuits.</a:t>
            </a:r>
          </a:p>
          <a:p>
            <a:pPr>
              <a:lnSpc>
                <a:spcPct val="150000"/>
              </a:lnSpc>
              <a:buFont typeface="Wingdings" pitchFamily="2" charset="2"/>
              <a:buChar char="q"/>
            </a:pPr>
            <a:r>
              <a:rPr lang="en-US" sz="1600" dirty="0"/>
              <a:t> Maximum deviation of 2 ºC has been encountered, compared with experimental data.</a:t>
            </a:r>
          </a:p>
        </p:txBody>
      </p:sp>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988455" cy="353188"/>
          </a:xfrm>
          <a:prstGeom prst="rect">
            <a:avLst/>
          </a:prstGeom>
        </p:spPr>
      </p:pic>
      <p:sp>
        <p:nvSpPr>
          <p:cNvPr id="10" name="TextBox 9"/>
          <p:cNvSpPr txBox="1"/>
          <p:nvPr/>
        </p:nvSpPr>
        <p:spPr>
          <a:xfrm>
            <a:off x="100747" y="154266"/>
            <a:ext cx="6829442" cy="430887"/>
          </a:xfrm>
          <a:prstGeom prst="rect">
            <a:avLst/>
          </a:prstGeom>
          <a:noFill/>
        </p:spPr>
        <p:txBody>
          <a:bodyPr wrap="square" rtlCol="0">
            <a:spAutoFit/>
          </a:bodyPr>
          <a:lstStyle/>
          <a:p>
            <a:r>
              <a:rPr lang="en-US" sz="2200" b="1" dirty="0">
                <a:solidFill>
                  <a:schemeClr val="accent4">
                    <a:lumMod val="60000"/>
                    <a:lumOff val="40000"/>
                  </a:schemeClr>
                </a:solidFill>
              </a:rPr>
              <a:t>T</a:t>
            </a:r>
            <a:r>
              <a:rPr lang="en-US" sz="2200" dirty="0">
                <a:solidFill>
                  <a:schemeClr val="bg1"/>
                </a:solidFill>
              </a:rPr>
              <a:t>hermal Performance of Evaporator Circuits</a:t>
            </a:r>
          </a:p>
        </p:txBody>
      </p:sp>
      <p:grpSp>
        <p:nvGrpSpPr>
          <p:cNvPr id="3" name="Group 2">
            <a:extLst>
              <a:ext uri="{FF2B5EF4-FFF2-40B4-BE49-F238E27FC236}">
                <a16:creationId xmlns:a16="http://schemas.microsoft.com/office/drawing/2014/main" id="{66C58E58-02AE-47A9-89D1-388DA5F9C338}"/>
              </a:ext>
            </a:extLst>
          </p:cNvPr>
          <p:cNvGrpSpPr/>
          <p:nvPr/>
        </p:nvGrpSpPr>
        <p:grpSpPr>
          <a:xfrm>
            <a:off x="1839631" y="711255"/>
            <a:ext cx="5434148" cy="4070557"/>
            <a:chOff x="1839631" y="711255"/>
            <a:chExt cx="5434148" cy="4070557"/>
          </a:xfrm>
        </p:grpSpPr>
        <p:pic>
          <p:nvPicPr>
            <p:cNvPr id="7" name="Picture 6">
              <a:extLst>
                <a:ext uri="{FF2B5EF4-FFF2-40B4-BE49-F238E27FC236}">
                  <a16:creationId xmlns:a16="http://schemas.microsoft.com/office/drawing/2014/main" id="{DCB1B16A-B817-4CD0-9536-56EF9932139C}"/>
                </a:ext>
              </a:extLst>
            </p:cNvPr>
            <p:cNvPicPr>
              <a:picLocks noChangeAspect="1"/>
            </p:cNvPicPr>
            <p:nvPr/>
          </p:nvPicPr>
          <p:blipFill>
            <a:blip r:embed="rId5"/>
            <a:stretch>
              <a:fillRect/>
            </a:stretch>
          </p:blipFill>
          <p:spPr>
            <a:xfrm>
              <a:off x="1839631" y="711255"/>
              <a:ext cx="5434148" cy="4070557"/>
            </a:xfrm>
            <a:prstGeom prst="rect">
              <a:avLst/>
            </a:prstGeom>
            <a:ln>
              <a:solidFill>
                <a:schemeClr val="tx1"/>
              </a:solidFill>
            </a:ln>
          </p:spPr>
        </p:pic>
        <p:sp>
          <p:nvSpPr>
            <p:cNvPr id="2" name="TextBox 1">
              <a:extLst>
                <a:ext uri="{FF2B5EF4-FFF2-40B4-BE49-F238E27FC236}">
                  <a16:creationId xmlns:a16="http://schemas.microsoft.com/office/drawing/2014/main" id="{5599BC7D-C60D-44F5-AECE-6F0F543E5ED0}"/>
                </a:ext>
              </a:extLst>
            </p:cNvPr>
            <p:cNvSpPr txBox="1"/>
            <p:nvPr/>
          </p:nvSpPr>
          <p:spPr>
            <a:xfrm>
              <a:off x="2777851" y="732851"/>
              <a:ext cx="3557708" cy="307777"/>
            </a:xfrm>
            <a:prstGeom prst="rect">
              <a:avLst/>
            </a:prstGeom>
            <a:solidFill>
              <a:schemeClr val="bg1"/>
            </a:solidFill>
          </p:spPr>
          <p:txBody>
            <a:bodyPr wrap="square" rtlCol="0">
              <a:spAutoFit/>
            </a:bodyPr>
            <a:lstStyle/>
            <a:p>
              <a:r>
                <a:rPr lang="en-US" sz="1400" b="1" dirty="0"/>
                <a:t>Evaporator Coil Temperatures (Test 24)</a:t>
              </a:r>
              <a:endParaRPr lang="es-ES" sz="1400" b="1" dirty="0"/>
            </a:p>
          </p:txBody>
        </p:sp>
      </p:grpSp>
    </p:spTree>
    <p:extLst>
      <p:ext uri="{BB962C8B-B14F-4D97-AF65-F5344CB8AC3E}">
        <p14:creationId xmlns:p14="http://schemas.microsoft.com/office/powerpoint/2010/main" val="28964255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17</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2" name="Rectangle 1">
            <a:extLst>
              <a:ext uri="{FF2B5EF4-FFF2-40B4-BE49-F238E27FC236}">
                <a16:creationId xmlns:a16="http://schemas.microsoft.com/office/drawing/2014/main" id="{F5747B0C-2116-4B0D-931E-7D1DA78106AE}"/>
              </a:ext>
            </a:extLst>
          </p:cNvPr>
          <p:cNvSpPr/>
          <p:nvPr/>
        </p:nvSpPr>
        <p:spPr>
          <a:xfrm>
            <a:off x="0" y="710517"/>
            <a:ext cx="9144000" cy="1323439"/>
          </a:xfrm>
          <a:prstGeom prst="rect">
            <a:avLst/>
          </a:prstGeom>
        </p:spPr>
        <p:txBody>
          <a:bodyPr wrap="square">
            <a:spAutoFit/>
          </a:bodyPr>
          <a:lstStyle/>
          <a:p>
            <a:pPr marL="285750" indent="-285750">
              <a:buFont typeface="Wingdings" panose="05000000000000000000" pitchFamily="2" charset="2"/>
              <a:buChar char="q"/>
            </a:pPr>
            <a:r>
              <a:rPr lang="en-US" sz="1600" dirty="0"/>
              <a:t>To determine the refrigerant charge in evaporators and condensers, it is necessary to know the proportion of vapor and that of liquid present at any location of the heat exchanger.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proportion is called </a:t>
            </a:r>
            <a:r>
              <a:rPr lang="en-US" sz="1600" b="1" dirty="0">
                <a:solidFill>
                  <a:srgbClr val="A13034"/>
                </a:solidFill>
              </a:rPr>
              <a:t>Void Fraction (</a:t>
            </a:r>
            <a:r>
              <a:rPr lang="el-GR" sz="1600" b="1" dirty="0">
                <a:solidFill>
                  <a:srgbClr val="A13034"/>
                </a:solidFill>
              </a:rPr>
              <a:t>ε</a:t>
            </a:r>
            <a:r>
              <a:rPr lang="en-US" sz="1600" b="1" dirty="0">
                <a:solidFill>
                  <a:srgbClr val="A13034"/>
                </a:solidFill>
              </a:rPr>
              <a:t>)</a:t>
            </a:r>
            <a:r>
              <a:rPr lang="en-US" sz="1600" dirty="0"/>
              <a:t>.</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08BB76C-63B1-4D05-98EF-87E55AF99181}"/>
                  </a:ext>
                </a:extLst>
              </p:cNvPr>
              <p:cNvSpPr/>
              <p:nvPr/>
            </p:nvSpPr>
            <p:spPr>
              <a:xfrm>
                <a:off x="0" y="2069097"/>
                <a:ext cx="9144000" cy="1358898"/>
              </a:xfrm>
              <a:prstGeom prst="rect">
                <a:avLst/>
              </a:prstGeom>
            </p:spPr>
            <p:txBody>
              <a:bodyPr wrap="square">
                <a:spAutoFit/>
              </a:bodyPr>
              <a:lstStyle/>
              <a:p>
                <a:pPr marL="285750" indent="-285750">
                  <a:buFont typeface="Wingdings" panose="05000000000000000000" pitchFamily="2" charset="2"/>
                  <a:buChar char="q"/>
                </a:pPr>
                <a:r>
                  <a:rPr lang="en-US" sz="1600" dirty="0"/>
                  <a:t>Defining an elementary volume dV</a:t>
                </a:r>
                <a:r>
                  <a:rPr lang="en-US" sz="1600" baseline="-25000" dirty="0"/>
                  <a:t>i </a:t>
                </a:r>
                <a:r>
                  <a:rPr lang="en-US" sz="1600" dirty="0"/>
                  <a:t>at the </a:t>
                </a:r>
                <a:r>
                  <a:rPr lang="en-US" sz="1600" dirty="0" err="1"/>
                  <a:t>i</a:t>
                </a:r>
                <a:r>
                  <a:rPr lang="en-US" sz="1600" baseline="30000" dirty="0" err="1"/>
                  <a:t>th</a:t>
                </a:r>
                <a:r>
                  <a:rPr lang="en-US" sz="1600" dirty="0"/>
                  <a:t> position, the void fraction can be defined as:</a:t>
                </a:r>
              </a:p>
              <a:p>
                <a:pPr marL="285750" indent="-285750">
                  <a:buFont typeface="Wingdings" panose="05000000000000000000" pitchFamily="2" charset="2"/>
                  <a:buChar char="q"/>
                </a:pPr>
                <a:endParaRPr lang="en-US" sz="1600" dirty="0"/>
              </a:p>
              <a:p>
                <a:pPr algn="ctr"/>
                <a14:m>
                  <m:oMathPara xmlns:m="http://schemas.openxmlformats.org/officeDocument/2006/math">
                    <m:oMathParaPr>
                      <m:jc m:val="center"/>
                    </m:oMathParaPr>
                    <m:oMath xmlns:m="http://schemas.openxmlformats.org/officeDocument/2006/math">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𝜀</m:t>
                          </m:r>
                        </m:e>
                        <m:sub>
                          <m:r>
                            <a:rPr lang="es-ES" sz="1600" b="0" i="1" smtClean="0">
                              <a:latin typeface="Cambria Math" panose="02040503050406030204" pitchFamily="18" charset="0"/>
                              <a:ea typeface="Cambria Math" panose="02040503050406030204" pitchFamily="18" charset="0"/>
                            </a:rPr>
                            <m:t>𝑖</m:t>
                          </m:r>
                        </m:sub>
                      </m:sSub>
                      <m:r>
                        <a:rPr lang="es-ES" sz="1600" b="0" i="1" smtClean="0">
                          <a:latin typeface="Cambria Math" panose="02040503050406030204" pitchFamily="18" charset="0"/>
                          <a:ea typeface="Cambria Math" panose="02040503050406030204" pitchFamily="18" charset="0"/>
                        </a:rPr>
                        <m:t>=</m:t>
                      </m:r>
                      <m:f>
                        <m:fPr>
                          <m:ctrlPr>
                            <a:rPr lang="es-ES" sz="1600" b="0" i="1" smtClean="0">
                              <a:latin typeface="Cambria Math" panose="02040503050406030204" pitchFamily="18" charset="0"/>
                              <a:ea typeface="Cambria Math" panose="02040503050406030204" pitchFamily="18" charset="0"/>
                            </a:rPr>
                          </m:ctrlPr>
                        </m:fPr>
                        <m:num>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𝐺</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num>
                        <m:den>
                          <m:r>
                            <a:rPr lang="es-ES" sz="1600" i="1">
                              <a:latin typeface="Cambria Math" panose="02040503050406030204" pitchFamily="18" charset="0"/>
                              <a:ea typeface="Cambria Math" panose="02040503050406030204" pitchFamily="18" charset="0"/>
                            </a:rPr>
                            <m:t>𝑑</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𝐺</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r>
                            <a:rPr lang="es-ES" sz="1600" b="0" i="1" smtClean="0">
                              <a:latin typeface="Cambria Math" panose="02040503050406030204" pitchFamily="18" charset="0"/>
                              <a:ea typeface="Cambria Math" panose="02040503050406030204" pitchFamily="18" charset="0"/>
                            </a:rPr>
                            <m:t>+</m:t>
                          </m:r>
                          <m:r>
                            <a:rPr lang="es-ES" sz="1600" i="1">
                              <a:latin typeface="Cambria Math" panose="02040503050406030204" pitchFamily="18" charset="0"/>
                              <a:ea typeface="Cambria Math" panose="02040503050406030204" pitchFamily="18" charset="0"/>
                            </a:rPr>
                            <m:t>𝑑</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𝐿</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den>
                      </m:f>
                      <m:r>
                        <a:rPr lang="es-ES" sz="1600" b="0" i="1" smtClean="0">
                          <a:latin typeface="Cambria Math" panose="02040503050406030204" pitchFamily="18" charset="0"/>
                          <a:ea typeface="Cambria Math" panose="02040503050406030204" pitchFamily="18" charset="0"/>
                        </a:rPr>
                        <m:t>=</m:t>
                      </m:r>
                      <m:f>
                        <m:fPr>
                          <m:ctrlPr>
                            <a:rPr lang="es-ES" sz="1600" b="0" i="1" smtClean="0">
                              <a:latin typeface="Cambria Math" panose="02040503050406030204" pitchFamily="18" charset="0"/>
                              <a:ea typeface="Cambria Math" panose="02040503050406030204" pitchFamily="18" charset="0"/>
                            </a:rPr>
                          </m:ctrlPr>
                        </m:fPr>
                        <m:num>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𝐴𝑐</m:t>
                              </m:r>
                            </m:e>
                            <m:sub>
                              <m:r>
                                <a:rPr lang="es-ES" sz="1600" b="0" i="1" smtClean="0">
                                  <a:latin typeface="Cambria Math" panose="02040503050406030204" pitchFamily="18" charset="0"/>
                                  <a:ea typeface="Cambria Math" panose="02040503050406030204" pitchFamily="18" charset="0"/>
                                </a:rPr>
                                <m:t>𝐺</m:t>
                              </m:r>
                            </m:sub>
                          </m:sSub>
                        </m:num>
                        <m:den>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𝐴𝑐</m:t>
                              </m:r>
                            </m:e>
                            <m:sub>
                              <m:r>
                                <a:rPr lang="es-ES" sz="1600" b="0" i="1" smtClean="0">
                                  <a:latin typeface="Cambria Math" panose="02040503050406030204" pitchFamily="18" charset="0"/>
                                  <a:ea typeface="Cambria Math" panose="02040503050406030204" pitchFamily="18" charset="0"/>
                                </a:rPr>
                                <m:t>𝐺</m:t>
                              </m:r>
                            </m:sub>
                          </m:sSub>
                          <m:r>
                            <a:rPr lang="es-ES" sz="1600" b="0" i="1" smtClean="0">
                              <a:latin typeface="Cambria Math" panose="02040503050406030204" pitchFamily="18" charset="0"/>
                              <a:ea typeface="Cambria Math" panose="02040503050406030204" pitchFamily="18" charset="0"/>
                            </a:rPr>
                            <m:t>+</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𝐴𝑐</m:t>
                              </m:r>
                            </m:e>
                            <m:sub>
                              <m:r>
                                <a:rPr lang="es-ES" sz="1600" b="0" i="1" smtClean="0">
                                  <a:latin typeface="Cambria Math" panose="02040503050406030204" pitchFamily="18" charset="0"/>
                                  <a:ea typeface="Cambria Math" panose="02040503050406030204" pitchFamily="18" charset="0"/>
                                </a:rPr>
                                <m:t>𝐿</m:t>
                              </m:r>
                            </m:sub>
                          </m:sSub>
                        </m:den>
                      </m:f>
                    </m:oMath>
                  </m:oMathPara>
                </a14:m>
                <a:endParaRPr lang="en-US" sz="1600" dirty="0"/>
              </a:p>
            </p:txBody>
          </p:sp>
        </mc:Choice>
        <mc:Fallback xmlns="">
          <p:sp>
            <p:nvSpPr>
              <p:cNvPr id="4" name="Rectangle 3">
                <a:extLst>
                  <a:ext uri="{FF2B5EF4-FFF2-40B4-BE49-F238E27FC236}">
                    <a16:creationId xmlns:a16="http://schemas.microsoft.com/office/drawing/2014/main" id="{208BB76C-63B1-4D05-98EF-87E55AF99181}"/>
                  </a:ext>
                </a:extLst>
              </p:cNvPr>
              <p:cNvSpPr>
                <a:spLocks noRot="1" noChangeAspect="1" noMove="1" noResize="1" noEditPoints="1" noAdjustHandles="1" noChangeArrowheads="1" noChangeShapeType="1" noTextEdit="1"/>
              </p:cNvSpPr>
              <p:nvPr/>
            </p:nvSpPr>
            <p:spPr>
              <a:xfrm>
                <a:off x="0" y="2069097"/>
                <a:ext cx="9144000" cy="1358898"/>
              </a:xfrm>
              <a:prstGeom prst="rect">
                <a:avLst/>
              </a:prstGeom>
              <a:blipFill>
                <a:blip r:embed="rId5"/>
                <a:stretch>
                  <a:fillRect l="-267" t="-134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9987E7D-446A-469C-AE91-69C52F03D040}"/>
                  </a:ext>
                </a:extLst>
              </p:cNvPr>
              <p:cNvSpPr/>
              <p:nvPr/>
            </p:nvSpPr>
            <p:spPr>
              <a:xfrm>
                <a:off x="0" y="4409803"/>
                <a:ext cx="9144000" cy="862737"/>
              </a:xfrm>
              <a:prstGeom prst="rect">
                <a:avLst/>
              </a:prstGeom>
            </p:spPr>
            <p:txBody>
              <a:bodyPr wrap="square">
                <a:spAutoFit/>
              </a:bodyPr>
              <a:lstStyle/>
              <a:p>
                <a:pPr marL="285750" indent="-285750">
                  <a:buFont typeface="Wingdings" panose="05000000000000000000" pitchFamily="2" charset="2"/>
                  <a:buChar char="q"/>
                </a:pPr>
                <a:r>
                  <a:rPr lang="en-US" sz="1600" dirty="0"/>
                  <a:t>Then, the elementary mass dM</a:t>
                </a:r>
                <a:r>
                  <a:rPr lang="en-US" sz="1600" baseline="-25000" dirty="0"/>
                  <a:t>i</a:t>
                </a:r>
                <a:r>
                  <a:rPr lang="en-US" sz="1600" dirty="0"/>
                  <a:t> contained in the volume dV</a:t>
                </a:r>
                <a:r>
                  <a:rPr lang="en-US" sz="1600" baseline="-25000" dirty="0"/>
                  <a:t>i</a:t>
                </a:r>
                <a:r>
                  <a:rPr lang="en-US" sz="1600" dirty="0"/>
                  <a:t> is given by:</a:t>
                </a:r>
              </a:p>
              <a:p>
                <a:pPr marL="285750" indent="-285750">
                  <a:buFont typeface="Wingdings" panose="05000000000000000000" pitchFamily="2" charset="2"/>
                  <a:buChar char="q"/>
                </a:pPr>
                <a:endParaRPr lang="en-US" sz="1600" dirty="0"/>
              </a:p>
              <a:p>
                <a:pPr algn="ct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𝑀</m:t>
                          </m:r>
                        </m:e>
                        <m:sub>
                          <m:r>
                            <a:rPr lang="es-ES" sz="1600" b="0" i="1" smtClean="0">
                              <a:latin typeface="Cambria Math" panose="02040503050406030204" pitchFamily="18" charset="0"/>
                              <a:ea typeface="Cambria Math" panose="02040503050406030204" pitchFamily="18" charset="0"/>
                            </a:rPr>
                            <m:t>𝑖</m:t>
                          </m:r>
                        </m:sub>
                      </m:sSub>
                      <m:r>
                        <a:rPr lang="es-ES" sz="1600" i="1">
                          <a:latin typeface="Cambria Math" panose="02040503050406030204" pitchFamily="18" charset="0"/>
                          <a:ea typeface="Cambria Math" panose="02040503050406030204" pitchFamily="18" charset="0"/>
                        </a:rPr>
                        <m:t>=</m:t>
                      </m:r>
                      <m:d>
                        <m:dPr>
                          <m:begChr m:val="["/>
                          <m:endChr m:val="]"/>
                          <m:ctrlPr>
                            <a:rPr lang="es-ES" sz="1600" i="1" smtClean="0">
                              <a:latin typeface="Cambria Math" panose="02040503050406030204" pitchFamily="18" charset="0"/>
                              <a:ea typeface="Cambria Math" panose="02040503050406030204" pitchFamily="18" charset="0"/>
                            </a:rPr>
                          </m:ctrlPr>
                        </m:dPr>
                        <m:e>
                          <m:sSub>
                            <m:sSubPr>
                              <m:ctrlPr>
                                <a:rPr lang="es-ES" sz="1600" i="1" smtClean="0">
                                  <a:latin typeface="Cambria Math" panose="02040503050406030204" pitchFamily="18" charset="0"/>
                                  <a:ea typeface="Cambria Math" panose="02040503050406030204" pitchFamily="18" charset="0"/>
                                </a:rPr>
                              </m:ctrlPr>
                            </m:sSubPr>
                            <m:e>
                              <m:r>
                                <a:rPr lang="es-ES" sz="1600" i="1" smtClean="0">
                                  <a:latin typeface="Cambria Math" panose="02040503050406030204" pitchFamily="18" charset="0"/>
                                  <a:ea typeface="Cambria Math" panose="02040503050406030204" pitchFamily="18" charset="0"/>
                                </a:rPr>
                                <m:t>𝜀</m:t>
                              </m:r>
                            </m:e>
                            <m:sub>
                              <m:r>
                                <a:rPr lang="es-ES" sz="1600" b="0" i="1" smtClean="0">
                                  <a:latin typeface="Cambria Math" panose="02040503050406030204" pitchFamily="18" charset="0"/>
                                  <a:ea typeface="Cambria Math" panose="02040503050406030204" pitchFamily="18" charset="0"/>
                                </a:rPr>
                                <m:t>𝑖</m:t>
                              </m:r>
                            </m:sub>
                          </m:sSub>
                          <m:sSub>
                            <m:sSubPr>
                              <m:ctrlPr>
                                <a:rPr lang="es-ES" sz="1600" i="1" smtClean="0">
                                  <a:latin typeface="Cambria Math" panose="02040503050406030204" pitchFamily="18" charset="0"/>
                                  <a:ea typeface="Cambria Math" panose="02040503050406030204" pitchFamily="18" charset="0"/>
                                </a:rPr>
                              </m:ctrlPr>
                            </m:sSubPr>
                            <m:e>
                              <m:r>
                                <a:rPr lang="es-ES" sz="1600" i="1" smtClean="0">
                                  <a:latin typeface="Cambria Math" panose="02040503050406030204" pitchFamily="18" charset="0"/>
                                  <a:ea typeface="Cambria Math" panose="02040503050406030204" pitchFamily="18" charset="0"/>
                                </a:rPr>
                                <m:t>𝜌</m:t>
                              </m:r>
                            </m:e>
                            <m:sub>
                              <m:r>
                                <a:rPr lang="es-ES" sz="1600" b="0" i="1" smtClean="0">
                                  <a:latin typeface="Cambria Math" panose="02040503050406030204" pitchFamily="18" charset="0"/>
                                  <a:ea typeface="Cambria Math" panose="02040503050406030204" pitchFamily="18" charset="0"/>
                                </a:rPr>
                                <m:t>𝐺</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r>
                            <a:rPr lang="es-ES" sz="1600" b="0" i="1" smtClean="0">
                              <a:latin typeface="Cambria Math" panose="02040503050406030204" pitchFamily="18" charset="0"/>
                              <a:ea typeface="Cambria Math" panose="02040503050406030204" pitchFamily="18" charset="0"/>
                            </a:rPr>
                            <m:t>+</m:t>
                          </m:r>
                          <m:d>
                            <m:dPr>
                              <m:ctrlPr>
                                <a:rPr lang="es-ES" sz="1600" b="0" i="1" smtClean="0">
                                  <a:latin typeface="Cambria Math" panose="02040503050406030204" pitchFamily="18" charset="0"/>
                                  <a:ea typeface="Cambria Math" panose="02040503050406030204" pitchFamily="18" charset="0"/>
                                </a:rPr>
                              </m:ctrlPr>
                            </m:dPr>
                            <m:e>
                              <m:r>
                                <a:rPr lang="es-ES" sz="1600" b="0" i="1" smtClean="0">
                                  <a:latin typeface="Cambria Math" panose="02040503050406030204" pitchFamily="18" charset="0"/>
                                  <a:ea typeface="Cambria Math" panose="02040503050406030204" pitchFamily="18" charset="0"/>
                                </a:rPr>
                                <m:t>1−</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𝜀</m:t>
                                  </m:r>
                                </m:e>
                                <m:sub>
                                  <m:r>
                                    <a:rPr lang="es-ES" sz="1600" i="1">
                                      <a:latin typeface="Cambria Math" panose="02040503050406030204" pitchFamily="18" charset="0"/>
                                      <a:ea typeface="Cambria Math" panose="02040503050406030204" pitchFamily="18" charset="0"/>
                                    </a:rPr>
                                    <m:t>𝑖</m:t>
                                  </m:r>
                                </m:sub>
                              </m:sSub>
                            </m:e>
                          </m:d>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𝜌</m:t>
                              </m:r>
                            </m:e>
                            <m:sub>
                              <m:r>
                                <a:rPr lang="es-ES" sz="1600" b="0" i="1" smtClean="0">
                                  <a:latin typeface="Cambria Math" panose="02040503050406030204" pitchFamily="18" charset="0"/>
                                  <a:ea typeface="Cambria Math" panose="02040503050406030204" pitchFamily="18" charset="0"/>
                                </a:rPr>
                                <m:t>𝐿</m:t>
                              </m:r>
                              <m:r>
                                <a:rPr lang="es-ES" sz="1600" i="1">
                                  <a:latin typeface="Cambria Math" panose="02040503050406030204" pitchFamily="18" charset="0"/>
                                  <a:ea typeface="Cambria Math" panose="02040503050406030204" pitchFamily="18" charset="0"/>
                                </a:rPr>
                                <m:t>,</m:t>
                              </m:r>
                              <m:r>
                                <a:rPr lang="es-ES" sz="1600" i="1">
                                  <a:latin typeface="Cambria Math" panose="02040503050406030204" pitchFamily="18" charset="0"/>
                                  <a:ea typeface="Cambria Math" panose="02040503050406030204" pitchFamily="18" charset="0"/>
                                </a:rPr>
                                <m:t>𝑖</m:t>
                              </m:r>
                            </m:sub>
                          </m:sSub>
                        </m:e>
                      </m:d>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𝑖</m:t>
                          </m:r>
                        </m:sub>
                      </m:sSub>
                    </m:oMath>
                  </m:oMathPara>
                </a14:m>
                <a:endParaRPr lang="en-US" sz="1600" dirty="0"/>
              </a:p>
            </p:txBody>
          </p:sp>
        </mc:Choice>
        <mc:Fallback xmlns="">
          <p:sp>
            <p:nvSpPr>
              <p:cNvPr id="5" name="Rectangle 4">
                <a:extLst>
                  <a:ext uri="{FF2B5EF4-FFF2-40B4-BE49-F238E27FC236}">
                    <a16:creationId xmlns:a16="http://schemas.microsoft.com/office/drawing/2014/main" id="{49987E7D-446A-469C-AE91-69C52F03D040}"/>
                  </a:ext>
                </a:extLst>
              </p:cNvPr>
              <p:cNvSpPr>
                <a:spLocks noRot="1" noChangeAspect="1" noMove="1" noResize="1" noEditPoints="1" noAdjustHandles="1" noChangeArrowheads="1" noChangeShapeType="1" noTextEdit="1"/>
              </p:cNvSpPr>
              <p:nvPr/>
            </p:nvSpPr>
            <p:spPr>
              <a:xfrm>
                <a:off x="0" y="4409803"/>
                <a:ext cx="9144000" cy="862737"/>
              </a:xfrm>
              <a:prstGeom prst="rect">
                <a:avLst/>
              </a:prstGeom>
              <a:blipFill>
                <a:blip r:embed="rId6"/>
                <a:stretch>
                  <a:fillRect l="-267" t="-2113"/>
                </a:stretch>
              </a:blipFill>
            </p:spPr>
            <p:txBody>
              <a:bodyPr/>
              <a:lstStyle/>
              <a:p>
                <a:r>
                  <a:rPr lang="es-ES">
                    <a:noFill/>
                  </a:rPr>
                  <a:t> </a:t>
                </a:r>
              </a:p>
            </p:txBody>
          </p:sp>
        </mc:Fallback>
      </mc:AlternateContent>
      <p:grpSp>
        <p:nvGrpSpPr>
          <p:cNvPr id="28" name="Group 27">
            <a:extLst>
              <a:ext uri="{FF2B5EF4-FFF2-40B4-BE49-F238E27FC236}">
                <a16:creationId xmlns:a16="http://schemas.microsoft.com/office/drawing/2014/main" id="{04643D10-A905-451F-AE50-B6E77587982E}"/>
              </a:ext>
            </a:extLst>
          </p:cNvPr>
          <p:cNvGrpSpPr/>
          <p:nvPr/>
        </p:nvGrpSpPr>
        <p:grpSpPr>
          <a:xfrm>
            <a:off x="5173351" y="2501640"/>
            <a:ext cx="3157511" cy="1725315"/>
            <a:chOff x="5619025" y="2392340"/>
            <a:chExt cx="3157511" cy="1725315"/>
          </a:xfrm>
        </p:grpSpPr>
        <p:grpSp>
          <p:nvGrpSpPr>
            <p:cNvPr id="26" name="Group 25">
              <a:extLst>
                <a:ext uri="{FF2B5EF4-FFF2-40B4-BE49-F238E27FC236}">
                  <a16:creationId xmlns:a16="http://schemas.microsoft.com/office/drawing/2014/main" id="{E966C515-462D-45A6-9D61-C9964A50A187}"/>
                </a:ext>
              </a:extLst>
            </p:cNvPr>
            <p:cNvGrpSpPr/>
            <p:nvPr/>
          </p:nvGrpSpPr>
          <p:grpSpPr>
            <a:xfrm>
              <a:off x="7111741" y="2392340"/>
              <a:ext cx="1664795" cy="1664795"/>
              <a:chOff x="6758214" y="4491372"/>
              <a:chExt cx="1664795" cy="1664795"/>
            </a:xfrm>
          </p:grpSpPr>
          <p:grpSp>
            <p:nvGrpSpPr>
              <p:cNvPr id="22" name="Group 21">
                <a:extLst>
                  <a:ext uri="{FF2B5EF4-FFF2-40B4-BE49-F238E27FC236}">
                    <a16:creationId xmlns:a16="http://schemas.microsoft.com/office/drawing/2014/main" id="{108DA756-8404-4B6F-BDE4-4C73617932EC}"/>
                  </a:ext>
                </a:extLst>
              </p:cNvPr>
              <p:cNvGrpSpPr/>
              <p:nvPr/>
            </p:nvGrpSpPr>
            <p:grpSpPr>
              <a:xfrm>
                <a:off x="6758214" y="4491372"/>
                <a:ext cx="1664795" cy="1664795"/>
                <a:chOff x="6974732" y="3764604"/>
                <a:chExt cx="1664795" cy="1664795"/>
              </a:xfrm>
            </p:grpSpPr>
            <p:sp>
              <p:nvSpPr>
                <p:cNvPr id="8" name="Oval 7">
                  <a:extLst>
                    <a:ext uri="{FF2B5EF4-FFF2-40B4-BE49-F238E27FC236}">
                      <a16:creationId xmlns:a16="http://schemas.microsoft.com/office/drawing/2014/main" id="{AAEC2F1E-4241-4868-B5DE-DF5237707850}"/>
                    </a:ext>
                  </a:extLst>
                </p:cNvPr>
                <p:cNvSpPr/>
                <p:nvPr/>
              </p:nvSpPr>
              <p:spPr>
                <a:xfrm>
                  <a:off x="6974732" y="3764604"/>
                  <a:ext cx="1664795" cy="1664795"/>
                </a:xfrm>
                <a:prstGeom prst="ellipse">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1" name="Freeform: Shape 20">
                  <a:extLst>
                    <a:ext uri="{FF2B5EF4-FFF2-40B4-BE49-F238E27FC236}">
                      <a16:creationId xmlns:a16="http://schemas.microsoft.com/office/drawing/2014/main" id="{F89FE036-A062-40E9-BC06-99CE9B830B32}"/>
                    </a:ext>
                  </a:extLst>
                </p:cNvPr>
                <p:cNvSpPr/>
                <p:nvPr/>
              </p:nvSpPr>
              <p:spPr>
                <a:xfrm>
                  <a:off x="7064349" y="4516931"/>
                  <a:ext cx="1526402" cy="822850"/>
                </a:xfrm>
                <a:custGeom>
                  <a:avLst/>
                  <a:gdLst>
                    <a:gd name="connsiteX0" fmla="*/ 6627 w 1526402"/>
                    <a:gd name="connsiteY0" fmla="*/ 2603 h 822850"/>
                    <a:gd name="connsiteX1" fmla="*/ 55265 w 1526402"/>
                    <a:gd name="connsiteY1" fmla="*/ 381982 h 822850"/>
                    <a:gd name="connsiteX2" fmla="*/ 152541 w 1526402"/>
                    <a:gd name="connsiteY2" fmla="*/ 518169 h 822850"/>
                    <a:gd name="connsiteX3" fmla="*/ 337367 w 1526402"/>
                    <a:gd name="connsiteY3" fmla="*/ 712722 h 822850"/>
                    <a:gd name="connsiteX4" fmla="*/ 755656 w 1526402"/>
                    <a:gd name="connsiteY4" fmla="*/ 819726 h 822850"/>
                    <a:gd name="connsiteX5" fmla="*/ 1047486 w 1526402"/>
                    <a:gd name="connsiteY5" fmla="*/ 780816 h 822850"/>
                    <a:gd name="connsiteX6" fmla="*/ 1242039 w 1526402"/>
                    <a:gd name="connsiteY6" fmla="*/ 644629 h 822850"/>
                    <a:gd name="connsiteX7" fmla="*/ 1397682 w 1526402"/>
                    <a:gd name="connsiteY7" fmla="*/ 450075 h 822850"/>
                    <a:gd name="connsiteX8" fmla="*/ 1475503 w 1526402"/>
                    <a:gd name="connsiteY8" fmla="*/ 255522 h 822850"/>
                    <a:gd name="connsiteX9" fmla="*/ 1485231 w 1526402"/>
                    <a:gd name="connsiteY9" fmla="*/ 80424 h 822850"/>
                    <a:gd name="connsiteX10" fmla="*/ 1494958 w 1526402"/>
                    <a:gd name="connsiteY10" fmla="*/ 60969 h 822850"/>
                    <a:gd name="connsiteX11" fmla="*/ 1037758 w 1526402"/>
                    <a:gd name="connsiteY11" fmla="*/ 274978 h 822850"/>
                    <a:gd name="connsiteX12" fmla="*/ 415188 w 1526402"/>
                    <a:gd name="connsiteY12" fmla="*/ 294433 h 822850"/>
                    <a:gd name="connsiteX13" fmla="*/ 201180 w 1526402"/>
                    <a:gd name="connsiteY13" fmla="*/ 216612 h 822850"/>
                    <a:gd name="connsiteX14" fmla="*/ 6627 w 1526402"/>
                    <a:gd name="connsiteY14" fmla="*/ 2603 h 82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6402" h="822850">
                      <a:moveTo>
                        <a:pt x="6627" y="2603"/>
                      </a:moveTo>
                      <a:cubicBezTo>
                        <a:pt x="-17692" y="30165"/>
                        <a:pt x="30946" y="296054"/>
                        <a:pt x="55265" y="381982"/>
                      </a:cubicBezTo>
                      <a:cubicBezTo>
                        <a:pt x="79584" y="467910"/>
                        <a:pt x="105524" y="463046"/>
                        <a:pt x="152541" y="518169"/>
                      </a:cubicBezTo>
                      <a:cubicBezTo>
                        <a:pt x="199558" y="573292"/>
                        <a:pt x="236848" y="662463"/>
                        <a:pt x="337367" y="712722"/>
                      </a:cubicBezTo>
                      <a:cubicBezTo>
                        <a:pt x="437886" y="762981"/>
                        <a:pt x="637303" y="808377"/>
                        <a:pt x="755656" y="819726"/>
                      </a:cubicBezTo>
                      <a:cubicBezTo>
                        <a:pt x="874009" y="831075"/>
                        <a:pt x="966422" y="809999"/>
                        <a:pt x="1047486" y="780816"/>
                      </a:cubicBezTo>
                      <a:cubicBezTo>
                        <a:pt x="1128550" y="751633"/>
                        <a:pt x="1183673" y="699752"/>
                        <a:pt x="1242039" y="644629"/>
                      </a:cubicBezTo>
                      <a:cubicBezTo>
                        <a:pt x="1300405" y="589506"/>
                        <a:pt x="1358771" y="514926"/>
                        <a:pt x="1397682" y="450075"/>
                      </a:cubicBezTo>
                      <a:cubicBezTo>
                        <a:pt x="1436593" y="385224"/>
                        <a:pt x="1460911" y="317131"/>
                        <a:pt x="1475503" y="255522"/>
                      </a:cubicBezTo>
                      <a:cubicBezTo>
                        <a:pt x="1490095" y="193913"/>
                        <a:pt x="1481989" y="112850"/>
                        <a:pt x="1485231" y="80424"/>
                      </a:cubicBezTo>
                      <a:cubicBezTo>
                        <a:pt x="1488474" y="47999"/>
                        <a:pt x="1569537" y="28543"/>
                        <a:pt x="1494958" y="60969"/>
                      </a:cubicBezTo>
                      <a:cubicBezTo>
                        <a:pt x="1420379" y="93395"/>
                        <a:pt x="1217720" y="236067"/>
                        <a:pt x="1037758" y="274978"/>
                      </a:cubicBezTo>
                      <a:cubicBezTo>
                        <a:pt x="857796" y="313889"/>
                        <a:pt x="554618" y="304161"/>
                        <a:pt x="415188" y="294433"/>
                      </a:cubicBezTo>
                      <a:cubicBezTo>
                        <a:pt x="275758" y="284705"/>
                        <a:pt x="269274" y="258765"/>
                        <a:pt x="201180" y="216612"/>
                      </a:cubicBezTo>
                      <a:cubicBezTo>
                        <a:pt x="133087" y="174459"/>
                        <a:pt x="30946" y="-24959"/>
                        <a:pt x="6627" y="2603"/>
                      </a:cubicBezTo>
                      <a:close/>
                    </a:path>
                  </a:pathLst>
                </a:custGeom>
                <a:solidFill>
                  <a:srgbClr val="00B0F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6" name="Oval 15">
                  <a:extLst>
                    <a:ext uri="{FF2B5EF4-FFF2-40B4-BE49-F238E27FC236}">
                      <a16:creationId xmlns:a16="http://schemas.microsoft.com/office/drawing/2014/main" id="{DC159068-7645-40BF-9FCC-D0BA2EF2D3C9}"/>
                    </a:ext>
                  </a:extLst>
                </p:cNvPr>
                <p:cNvSpPr/>
                <p:nvPr/>
              </p:nvSpPr>
              <p:spPr>
                <a:xfrm>
                  <a:off x="7064349" y="3854221"/>
                  <a:ext cx="1485560" cy="1485560"/>
                </a:xfrm>
                <a:prstGeom prst="ellipse">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sp>
            <p:nvSpPr>
              <p:cNvPr id="23" name="TextBox 22">
                <a:extLst>
                  <a:ext uri="{FF2B5EF4-FFF2-40B4-BE49-F238E27FC236}">
                    <a16:creationId xmlns:a16="http://schemas.microsoft.com/office/drawing/2014/main" id="{D7855F6D-00E5-4644-BDB7-AB0700CD7814}"/>
                  </a:ext>
                </a:extLst>
              </p:cNvPr>
              <p:cNvSpPr txBox="1"/>
              <p:nvPr/>
            </p:nvSpPr>
            <p:spPr>
              <a:xfrm>
                <a:off x="7340764" y="4927356"/>
                <a:ext cx="740667" cy="369332"/>
              </a:xfrm>
              <a:prstGeom prst="rect">
                <a:avLst/>
              </a:prstGeom>
              <a:noFill/>
            </p:spPr>
            <p:txBody>
              <a:bodyPr wrap="square" rtlCol="0">
                <a:spAutoFit/>
              </a:bodyPr>
              <a:lstStyle/>
              <a:p>
                <a:r>
                  <a:rPr lang="es-ES" b="1" dirty="0"/>
                  <a:t>Ac</a:t>
                </a:r>
                <a:r>
                  <a:rPr lang="es-ES" b="1" baseline="-25000" dirty="0"/>
                  <a:t>G</a:t>
                </a:r>
              </a:p>
            </p:txBody>
          </p:sp>
          <p:sp>
            <p:nvSpPr>
              <p:cNvPr id="25" name="TextBox 24">
                <a:extLst>
                  <a:ext uri="{FF2B5EF4-FFF2-40B4-BE49-F238E27FC236}">
                    <a16:creationId xmlns:a16="http://schemas.microsoft.com/office/drawing/2014/main" id="{3F6A9A29-9B83-4B05-A0F1-AAAA1F1E71B1}"/>
                  </a:ext>
                </a:extLst>
              </p:cNvPr>
              <p:cNvSpPr txBox="1"/>
              <p:nvPr/>
            </p:nvSpPr>
            <p:spPr>
              <a:xfrm>
                <a:off x="7330459" y="5555964"/>
                <a:ext cx="740667" cy="369332"/>
              </a:xfrm>
              <a:prstGeom prst="rect">
                <a:avLst/>
              </a:prstGeom>
              <a:noFill/>
            </p:spPr>
            <p:txBody>
              <a:bodyPr wrap="square" rtlCol="0">
                <a:spAutoFit/>
              </a:bodyPr>
              <a:lstStyle/>
              <a:p>
                <a:r>
                  <a:rPr lang="es-ES" b="1" dirty="0" err="1">
                    <a:solidFill>
                      <a:schemeClr val="bg1"/>
                    </a:solidFill>
                  </a:rPr>
                  <a:t>Ac</a:t>
                </a:r>
                <a:r>
                  <a:rPr lang="es-ES" b="1" baseline="-25000" dirty="0" err="1">
                    <a:solidFill>
                      <a:schemeClr val="bg1"/>
                    </a:solidFill>
                  </a:rPr>
                  <a:t>L</a:t>
                </a:r>
                <a:endParaRPr lang="es-ES" b="1" baseline="-25000" dirty="0">
                  <a:solidFill>
                    <a:schemeClr val="bg1"/>
                  </a:solidFill>
                </a:endParaRPr>
              </a:p>
            </p:txBody>
          </p:sp>
        </p:grpSp>
        <p:sp>
          <p:nvSpPr>
            <p:cNvPr id="24" name="TextBox 23">
              <a:extLst>
                <a:ext uri="{FF2B5EF4-FFF2-40B4-BE49-F238E27FC236}">
                  <a16:creationId xmlns:a16="http://schemas.microsoft.com/office/drawing/2014/main" id="{D6B2E117-23D2-479A-904B-4903E44F9341}"/>
                </a:ext>
              </a:extLst>
            </p:cNvPr>
            <p:cNvSpPr txBox="1"/>
            <p:nvPr/>
          </p:nvSpPr>
          <p:spPr>
            <a:xfrm>
              <a:off x="5619025" y="3594435"/>
              <a:ext cx="2100428" cy="523220"/>
            </a:xfrm>
            <a:prstGeom prst="rect">
              <a:avLst/>
            </a:prstGeom>
            <a:noFill/>
          </p:spPr>
          <p:txBody>
            <a:bodyPr wrap="square" rtlCol="0">
              <a:spAutoFit/>
            </a:bodyPr>
            <a:lstStyle/>
            <a:p>
              <a:r>
                <a:rPr lang="en-US" sz="1400" dirty="0"/>
                <a:t>Cross-section of a tube=Ac</a:t>
              </a:r>
              <a:r>
                <a:rPr lang="en-US" sz="1400" baseline="-25000" dirty="0"/>
                <a:t>G</a:t>
              </a:r>
              <a:r>
                <a:rPr lang="en-US" sz="1400" dirty="0"/>
                <a:t>+Ac</a:t>
              </a:r>
              <a:r>
                <a:rPr lang="en-US" sz="1400" baseline="-25000" dirty="0"/>
                <a:t>L</a:t>
              </a:r>
            </a:p>
          </p:txBody>
        </p:sp>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23ECCC8D-4B8A-4410-B0BE-07A40BC1D160}"/>
                  </a:ext>
                </a:extLst>
              </p:cNvPr>
              <p:cNvSpPr/>
              <p:nvPr/>
            </p:nvSpPr>
            <p:spPr>
              <a:xfrm>
                <a:off x="0" y="5429411"/>
                <a:ext cx="9144000" cy="1427250"/>
              </a:xfrm>
              <a:prstGeom prst="rect">
                <a:avLst/>
              </a:prstGeom>
            </p:spPr>
            <p:txBody>
              <a:bodyPr wrap="square">
                <a:spAutoFit/>
              </a:bodyPr>
              <a:lstStyle/>
              <a:p>
                <a:pPr marL="285750" indent="-285750">
                  <a:buFont typeface="Wingdings" panose="05000000000000000000" pitchFamily="2" charset="2"/>
                  <a:buChar char="q"/>
                </a:pPr>
                <a:r>
                  <a:rPr lang="en-US" sz="1600" dirty="0"/>
                  <a:t>For the entire volume V, the total charge is:</a:t>
                </a:r>
              </a:p>
              <a:p>
                <a:endParaRPr lang="en-US" sz="1600" dirty="0"/>
              </a:p>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ea typeface="Cambria Math" panose="02040503050406030204" pitchFamily="18" charset="0"/>
                        </a:rPr>
                        <m:t>𝑀</m:t>
                      </m:r>
                      <m:r>
                        <a:rPr lang="es-ES" sz="1600" i="1">
                          <a:latin typeface="Cambria Math" panose="02040503050406030204" pitchFamily="18" charset="0"/>
                          <a:ea typeface="Cambria Math" panose="02040503050406030204" pitchFamily="18" charset="0"/>
                        </a:rPr>
                        <m:t>=</m:t>
                      </m:r>
                      <m:nary>
                        <m:naryPr>
                          <m:chr m:val="∑"/>
                          <m:subHide m:val="on"/>
                          <m:supHide m:val="on"/>
                          <m:ctrlPr>
                            <a:rPr lang="es-ES" sz="1600" i="1" smtClean="0">
                              <a:latin typeface="Cambria Math" panose="02040503050406030204" pitchFamily="18" charset="0"/>
                              <a:ea typeface="Cambria Math" panose="02040503050406030204" pitchFamily="18" charset="0"/>
                            </a:rPr>
                          </m:ctrlPr>
                        </m:naryPr>
                        <m:sub/>
                        <m:sup/>
                        <m:e>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𝑀</m:t>
                              </m:r>
                            </m:e>
                            <m:sub>
                              <m:r>
                                <a:rPr lang="es-ES" sz="1600" b="0" i="1" smtClean="0">
                                  <a:latin typeface="Cambria Math" panose="02040503050406030204" pitchFamily="18" charset="0"/>
                                  <a:ea typeface="Cambria Math" panose="02040503050406030204" pitchFamily="18" charset="0"/>
                                </a:rPr>
                                <m:t>𝑖</m:t>
                              </m:r>
                            </m:sub>
                          </m:sSub>
                        </m:e>
                      </m:nary>
                    </m:oMath>
                  </m:oMathPara>
                </a14:m>
                <a:endParaRPr lang="en-US" sz="1600" dirty="0"/>
              </a:p>
              <a:p>
                <a:endParaRPr lang="en-US" sz="1600" dirty="0"/>
              </a:p>
            </p:txBody>
          </p:sp>
        </mc:Choice>
        <mc:Fallback xmlns="">
          <p:sp>
            <p:nvSpPr>
              <p:cNvPr id="27" name="Rectangle 26">
                <a:extLst>
                  <a:ext uri="{FF2B5EF4-FFF2-40B4-BE49-F238E27FC236}">
                    <a16:creationId xmlns:a16="http://schemas.microsoft.com/office/drawing/2014/main" id="{23ECCC8D-4B8A-4410-B0BE-07A40BC1D160}"/>
                  </a:ext>
                </a:extLst>
              </p:cNvPr>
              <p:cNvSpPr>
                <a:spLocks noRot="1" noChangeAspect="1" noMove="1" noResize="1" noEditPoints="1" noAdjustHandles="1" noChangeArrowheads="1" noChangeShapeType="1" noTextEdit="1"/>
              </p:cNvSpPr>
              <p:nvPr/>
            </p:nvSpPr>
            <p:spPr>
              <a:xfrm>
                <a:off x="0" y="5429411"/>
                <a:ext cx="9144000" cy="1427250"/>
              </a:xfrm>
              <a:prstGeom prst="rect">
                <a:avLst/>
              </a:prstGeom>
              <a:blipFill>
                <a:blip r:embed="rId7"/>
                <a:stretch>
                  <a:fillRect l="-267" t="-1282"/>
                </a:stretch>
              </a:blipFill>
            </p:spPr>
            <p:txBody>
              <a:bodyPr/>
              <a:lstStyle/>
              <a:p>
                <a:r>
                  <a:rPr lang="es-ES">
                    <a:noFill/>
                  </a:rPr>
                  <a:t> </a:t>
                </a:r>
              </a:p>
            </p:txBody>
          </p:sp>
        </mc:Fallback>
      </mc:AlternateContent>
      <p:sp>
        <p:nvSpPr>
          <p:cNvPr id="6" name="Rectangle 5">
            <a:extLst>
              <a:ext uri="{FF2B5EF4-FFF2-40B4-BE49-F238E27FC236}">
                <a16:creationId xmlns:a16="http://schemas.microsoft.com/office/drawing/2014/main" id="{1195F8C6-A0E1-40A5-8133-3E01AA03EAB0}"/>
              </a:ext>
            </a:extLst>
          </p:cNvPr>
          <p:cNvSpPr/>
          <p:nvPr/>
        </p:nvSpPr>
        <p:spPr>
          <a:xfrm>
            <a:off x="3810000" y="4933950"/>
            <a:ext cx="1828800" cy="338590"/>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7" name="TextBox 6">
            <a:extLst>
              <a:ext uri="{FF2B5EF4-FFF2-40B4-BE49-F238E27FC236}">
                <a16:creationId xmlns:a16="http://schemas.microsoft.com/office/drawing/2014/main" id="{8A452858-A3D7-4CB4-A517-D9E14271897B}"/>
              </a:ext>
            </a:extLst>
          </p:cNvPr>
          <p:cNvSpPr txBox="1"/>
          <p:nvPr/>
        </p:nvSpPr>
        <p:spPr>
          <a:xfrm>
            <a:off x="5474022" y="5272540"/>
            <a:ext cx="1499086" cy="584775"/>
          </a:xfrm>
          <a:prstGeom prst="rect">
            <a:avLst/>
          </a:prstGeom>
          <a:noFill/>
        </p:spPr>
        <p:txBody>
          <a:bodyPr wrap="square" rtlCol="0">
            <a:spAutoFit/>
          </a:bodyPr>
          <a:lstStyle/>
          <a:p>
            <a:r>
              <a:rPr lang="es-ES" sz="1600" dirty="0" err="1"/>
              <a:t>Two-phase</a:t>
            </a:r>
            <a:r>
              <a:rPr lang="es-ES" sz="1600" dirty="0"/>
              <a:t> Flow </a:t>
            </a:r>
            <a:r>
              <a:rPr lang="es-ES" sz="1600" dirty="0" err="1"/>
              <a:t>density</a:t>
            </a:r>
            <a:r>
              <a:rPr lang="es-ES" sz="1600" dirty="0"/>
              <a:t> </a:t>
            </a:r>
          </a:p>
        </p:txBody>
      </p:sp>
    </p:spTree>
    <p:extLst>
      <p:ext uri="{BB962C8B-B14F-4D97-AF65-F5344CB8AC3E}">
        <p14:creationId xmlns:p14="http://schemas.microsoft.com/office/powerpoint/2010/main" val="12400790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7" grpId="0"/>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18</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28" name="Rectangle 27">
            <a:extLst>
              <a:ext uri="{FF2B5EF4-FFF2-40B4-BE49-F238E27FC236}">
                <a16:creationId xmlns:a16="http://schemas.microsoft.com/office/drawing/2014/main" id="{9F4E3521-4359-4AA4-9FDA-12B6A18E27F7}"/>
              </a:ext>
            </a:extLst>
          </p:cNvPr>
          <p:cNvSpPr/>
          <p:nvPr/>
        </p:nvSpPr>
        <p:spPr>
          <a:xfrm>
            <a:off x="0" y="981407"/>
            <a:ext cx="9144000" cy="4524315"/>
          </a:xfrm>
          <a:prstGeom prst="rect">
            <a:avLst/>
          </a:prstGeom>
        </p:spPr>
        <p:txBody>
          <a:bodyPr wrap="square">
            <a:spAutoFit/>
          </a:bodyPr>
          <a:lstStyle/>
          <a:p>
            <a:pPr marL="285750" indent="-285750">
              <a:buFont typeface="Wingdings" panose="05000000000000000000" pitchFamily="2" charset="2"/>
              <a:buChar char="q"/>
            </a:pPr>
            <a:r>
              <a:rPr lang="en-US" sz="1600" dirty="0"/>
              <a:t>Based on extensive reviews and experimental analyses done by many authors in the literature, such as; </a:t>
            </a:r>
            <a:r>
              <a:rPr lang="es-ES" sz="1600" dirty="0">
                <a:solidFill>
                  <a:srgbClr val="A13034"/>
                </a:solidFill>
              </a:rPr>
              <a:t>Rice (1987)</a:t>
            </a:r>
            <a:r>
              <a:rPr lang="es-ES" sz="1600" dirty="0"/>
              <a:t>, </a:t>
            </a:r>
            <a:r>
              <a:rPr lang="es-ES" sz="1600" dirty="0">
                <a:solidFill>
                  <a:srgbClr val="A13034"/>
                </a:solidFill>
              </a:rPr>
              <a:t>Thome (2006)</a:t>
            </a:r>
            <a:r>
              <a:rPr lang="es-ES" sz="1600" dirty="0"/>
              <a:t>,</a:t>
            </a:r>
            <a:r>
              <a:rPr lang="es-ES" sz="1600" dirty="0">
                <a:solidFill>
                  <a:srgbClr val="A13034"/>
                </a:solidFill>
              </a:rPr>
              <a:t> Poggi et al. (2008)</a:t>
            </a:r>
            <a:r>
              <a:rPr lang="es-ES" sz="1600" dirty="0"/>
              <a:t>, and </a:t>
            </a:r>
            <a:r>
              <a:rPr lang="es-ES" sz="1600" dirty="0">
                <a:solidFill>
                  <a:srgbClr val="A13034"/>
                </a:solidFill>
              </a:rPr>
              <a:t>Spencer (2013)</a:t>
            </a:r>
            <a:r>
              <a:rPr lang="en-US" sz="1600" dirty="0"/>
              <a:t>, the following are the most renowned and cited correlations used to predict the void fraction:</a:t>
            </a:r>
          </a:p>
          <a:p>
            <a:pPr marL="285750" indent="-285750">
              <a:buFont typeface="Wingdings" panose="05000000000000000000" pitchFamily="2" charset="2"/>
              <a:buChar char="q"/>
            </a:pPr>
            <a:endParaRPr lang="en-US" sz="1600" dirty="0"/>
          </a:p>
          <a:p>
            <a:pPr marL="742950" lvl="1" indent="-285750">
              <a:buFont typeface="Courier New" panose="02070309020205020404" pitchFamily="49" charset="0"/>
              <a:buChar char="o"/>
            </a:pPr>
            <a:r>
              <a:rPr lang="en-US" sz="1600" b="1" dirty="0">
                <a:solidFill>
                  <a:srgbClr val="A13034"/>
                </a:solidFill>
              </a:rPr>
              <a:t>Chisholm (1967): </a:t>
            </a:r>
            <a:r>
              <a:rPr lang="en-US" sz="1600" dirty="0"/>
              <a:t>empirical correlation based on vapor quality and refrigerant properties, it does not depend on mass flux.</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b="1" dirty="0">
                <a:solidFill>
                  <a:srgbClr val="A13034"/>
                </a:solidFill>
              </a:rPr>
              <a:t>Steiner (1993):</a:t>
            </a:r>
            <a:r>
              <a:rPr lang="en-US" sz="1600" dirty="0"/>
              <a:t> mass flux dependent correlation based on the drift flux model.</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fr-FR" sz="1600" b="1" dirty="0" err="1">
                <a:solidFill>
                  <a:srgbClr val="A13034"/>
                </a:solidFill>
              </a:rPr>
              <a:t>Tandon</a:t>
            </a:r>
            <a:r>
              <a:rPr lang="fr-FR" sz="1600" b="1" dirty="0">
                <a:solidFill>
                  <a:srgbClr val="A13034"/>
                </a:solidFill>
              </a:rPr>
              <a:t> et al. (1985): </a:t>
            </a:r>
            <a:r>
              <a:rPr lang="en-US" sz="1600" dirty="0"/>
              <a:t>mass flux dependent correlation based on Lockhart and Martinelli parameter.</a:t>
            </a:r>
          </a:p>
          <a:p>
            <a:pPr lvl="1"/>
            <a:endParaRPr lang="en-US" sz="1600" dirty="0">
              <a:solidFill>
                <a:srgbClr val="A13034"/>
              </a:solidFill>
            </a:endParaRPr>
          </a:p>
          <a:p>
            <a:pPr marL="742950" lvl="1" indent="-285750">
              <a:buFont typeface="Courier New" panose="02070309020205020404" pitchFamily="49" charset="0"/>
              <a:buChar char="o"/>
            </a:pPr>
            <a:r>
              <a:rPr lang="en-US" sz="1600" b="1" dirty="0">
                <a:solidFill>
                  <a:srgbClr val="A13034"/>
                </a:solidFill>
              </a:rPr>
              <a:t>Premoli et al. (1970): </a:t>
            </a:r>
            <a:r>
              <a:rPr lang="en-US" sz="1600" dirty="0"/>
              <a:t>mass flux dependent model based on annular Flow assumption.</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b="1" dirty="0">
                <a:solidFill>
                  <a:srgbClr val="A13034"/>
                </a:solidFill>
              </a:rPr>
              <a:t>Hughmark (1962): </a:t>
            </a:r>
            <a:r>
              <a:rPr lang="en-US" sz="1600" dirty="0"/>
              <a:t>It depends on vapor quality, density and viscosity of each phase, mass flux and tube geometry.</a:t>
            </a:r>
          </a:p>
        </p:txBody>
      </p:sp>
    </p:spTree>
    <p:extLst>
      <p:ext uri="{BB962C8B-B14F-4D97-AF65-F5344CB8AC3E}">
        <p14:creationId xmlns:p14="http://schemas.microsoft.com/office/powerpoint/2010/main" val="6314632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98942"/>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19</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pic>
        <p:nvPicPr>
          <p:cNvPr id="3" name="Picture 2">
            <a:extLst>
              <a:ext uri="{FF2B5EF4-FFF2-40B4-BE49-F238E27FC236}">
                <a16:creationId xmlns:a16="http://schemas.microsoft.com/office/drawing/2014/main" id="{FD153C73-D50A-4C8C-9638-DBB3A6EA957A}"/>
              </a:ext>
            </a:extLst>
          </p:cNvPr>
          <p:cNvPicPr>
            <a:picLocks noChangeAspect="1"/>
          </p:cNvPicPr>
          <p:nvPr/>
        </p:nvPicPr>
        <p:blipFill>
          <a:blip r:embed="rId5"/>
          <a:stretch>
            <a:fillRect/>
          </a:stretch>
        </p:blipFill>
        <p:spPr>
          <a:xfrm>
            <a:off x="207449" y="649517"/>
            <a:ext cx="8729101" cy="5702801"/>
          </a:xfrm>
          <a:prstGeom prst="rect">
            <a:avLst/>
          </a:prstGeom>
        </p:spPr>
      </p:pic>
    </p:spTree>
    <p:extLst>
      <p:ext uri="{BB962C8B-B14F-4D97-AF65-F5344CB8AC3E}">
        <p14:creationId xmlns:p14="http://schemas.microsoft.com/office/powerpoint/2010/main" val="3676434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2" name="CuadroTexto 11"/>
          <p:cNvSpPr txBox="1"/>
          <p:nvPr/>
        </p:nvSpPr>
        <p:spPr>
          <a:xfrm>
            <a:off x="0" y="682942"/>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u="sng" dirty="0"/>
              <a:t>The mission:</a:t>
            </a:r>
          </a:p>
          <a:p>
            <a:r>
              <a:rPr lang="en-US" sz="1600" dirty="0"/>
              <a:t>Assessing and optimizing the performance of the following R-290 integral display case.</a:t>
            </a:r>
          </a:p>
        </p:txBody>
      </p: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109" y="1392271"/>
            <a:ext cx="5002975" cy="4488520"/>
          </a:xfrm>
          <a:prstGeom prst="rect">
            <a:avLst/>
          </a:prstGeom>
        </p:spPr>
      </p:pic>
      <p:sp>
        <p:nvSpPr>
          <p:cNvPr id="16" name="CuadroTexto 15"/>
          <p:cNvSpPr txBox="1"/>
          <p:nvPr/>
        </p:nvSpPr>
        <p:spPr>
          <a:xfrm>
            <a:off x="0" y="1860683"/>
            <a:ext cx="4141025" cy="255454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u="sng" dirty="0"/>
              <a:t>The system comprises:</a:t>
            </a:r>
          </a:p>
          <a:p>
            <a:pPr marL="742950" lvl="1" indent="-285750">
              <a:lnSpc>
                <a:spcPct val="150000"/>
              </a:lnSpc>
              <a:buFont typeface="Arial" panose="020B0604020202020204" pitchFamily="34" charset="0"/>
              <a:buChar char="•"/>
            </a:pPr>
            <a:r>
              <a:rPr lang="en-US" sz="1600" b="1" dirty="0">
                <a:solidFill>
                  <a:srgbClr val="A13034"/>
                </a:solidFill>
              </a:rPr>
              <a:t>1</a:t>
            </a:r>
            <a:r>
              <a:rPr lang="en-US" sz="1600" dirty="0"/>
              <a:t> evaporator with 3 circuits of R290.</a:t>
            </a:r>
          </a:p>
          <a:p>
            <a:pPr marL="742950" lvl="1" indent="-285750">
              <a:lnSpc>
                <a:spcPct val="150000"/>
              </a:lnSpc>
              <a:buFont typeface="Arial" panose="020B0604020202020204" pitchFamily="34" charset="0"/>
              <a:buChar char="•"/>
            </a:pPr>
            <a:r>
              <a:rPr lang="en-US" sz="1600" b="1" dirty="0">
                <a:solidFill>
                  <a:srgbClr val="A13034"/>
                </a:solidFill>
              </a:rPr>
              <a:t>3</a:t>
            </a:r>
            <a:r>
              <a:rPr lang="en-US" sz="1600" dirty="0"/>
              <a:t> Copeland Scroll ZB09KAU-TFD compressors.</a:t>
            </a:r>
          </a:p>
          <a:p>
            <a:pPr marL="742950" lvl="1" indent="-285750">
              <a:lnSpc>
                <a:spcPct val="150000"/>
              </a:lnSpc>
              <a:buFont typeface="Arial" panose="020B0604020202020204" pitchFamily="34" charset="0"/>
              <a:buChar char="•"/>
            </a:pPr>
            <a:r>
              <a:rPr lang="en-US" sz="1600" b="1" dirty="0">
                <a:solidFill>
                  <a:srgbClr val="A13034"/>
                </a:solidFill>
              </a:rPr>
              <a:t>3</a:t>
            </a:r>
            <a:r>
              <a:rPr lang="en-US" sz="1600" dirty="0"/>
              <a:t> plate condensers. </a:t>
            </a:r>
          </a:p>
          <a:p>
            <a:pPr marL="285750" indent="-285750">
              <a:buFont typeface="Arial" panose="020B0604020202020204" pitchFamily="34" charset="0"/>
              <a:buChar char="•"/>
            </a:pPr>
            <a:endParaRPr lang="en-US" sz="1600" dirty="0"/>
          </a:p>
        </p:txBody>
      </p:sp>
      <p:pic>
        <p:nvPicPr>
          <p:cNvPr id="7"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5" y="205200"/>
            <a:ext cx="3972900" cy="353188"/>
          </a:xfrm>
          <a:prstGeom prst="rect">
            <a:avLst/>
          </a:prstGeom>
        </p:spPr>
      </p:pic>
      <p:sp>
        <p:nvSpPr>
          <p:cNvPr id="2" name="TextBox 1"/>
          <p:cNvSpPr txBox="1"/>
          <p:nvPr/>
        </p:nvSpPr>
        <p:spPr>
          <a:xfrm>
            <a:off x="168125" y="166350"/>
            <a:ext cx="3893736" cy="430887"/>
          </a:xfrm>
          <a:prstGeom prst="rect">
            <a:avLst/>
          </a:prstGeom>
          <a:noFill/>
        </p:spPr>
        <p:txBody>
          <a:bodyPr wrap="square" rtlCol="0">
            <a:spAutoFit/>
          </a:bodyPr>
          <a:lstStyle/>
          <a:p>
            <a:r>
              <a:rPr lang="en-US" sz="2200" b="1" dirty="0">
                <a:solidFill>
                  <a:schemeClr val="accent4">
                    <a:lumMod val="60000"/>
                    <a:lumOff val="40000"/>
                  </a:schemeClr>
                </a:solidFill>
              </a:rPr>
              <a:t>I</a:t>
            </a:r>
            <a:r>
              <a:rPr lang="en-US" sz="2200" dirty="0">
                <a:solidFill>
                  <a:schemeClr val="bg1"/>
                </a:solidFill>
              </a:rPr>
              <a:t>ntroduction</a:t>
            </a:r>
          </a:p>
        </p:txBody>
      </p:sp>
    </p:spTree>
    <p:extLst>
      <p:ext uri="{BB962C8B-B14F-4D97-AF65-F5344CB8AC3E}">
        <p14:creationId xmlns:p14="http://schemas.microsoft.com/office/powerpoint/2010/main" val="24256195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20</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5" name="TextBox 4">
            <a:extLst>
              <a:ext uri="{FF2B5EF4-FFF2-40B4-BE49-F238E27FC236}">
                <a16:creationId xmlns:a16="http://schemas.microsoft.com/office/drawing/2014/main" id="{FD301628-B1F4-4ADA-980F-C46731F78BE5}"/>
              </a:ext>
            </a:extLst>
          </p:cNvPr>
          <p:cNvSpPr txBox="1"/>
          <p:nvPr/>
        </p:nvSpPr>
        <p:spPr>
          <a:xfrm>
            <a:off x="0" y="4826643"/>
            <a:ext cx="9144000" cy="1522853"/>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dirty="0"/>
              <a:t>Based on these results, we have decided to use </a:t>
            </a:r>
            <a:r>
              <a:rPr lang="en-US" sz="1600" dirty="0">
                <a:solidFill>
                  <a:srgbClr val="A13034"/>
                </a:solidFill>
              </a:rPr>
              <a:t>Chisholm</a:t>
            </a:r>
            <a:r>
              <a:rPr lang="en-US" sz="1600" dirty="0"/>
              <a:t> correlation because it represents a central value between the tested correlations (-37 g from Hughmark, and +20 g from Steiner).</a:t>
            </a:r>
          </a:p>
          <a:p>
            <a:pPr marL="285750" indent="-285750">
              <a:lnSpc>
                <a:spcPct val="150000"/>
              </a:lnSpc>
              <a:buFont typeface="Wingdings" panose="05000000000000000000" pitchFamily="2" charset="2"/>
              <a:buChar char="q"/>
            </a:pPr>
            <a:r>
              <a:rPr lang="en-US" sz="1600" dirty="0"/>
              <a:t>Besides, it is more simple and gives consistent results.</a:t>
            </a:r>
          </a:p>
        </p:txBody>
      </p:sp>
      <p:pic>
        <p:nvPicPr>
          <p:cNvPr id="2" name="Picture 1">
            <a:extLst>
              <a:ext uri="{FF2B5EF4-FFF2-40B4-BE49-F238E27FC236}">
                <a16:creationId xmlns:a16="http://schemas.microsoft.com/office/drawing/2014/main" id="{006E6032-BF95-48BE-A8FE-3F79D5CF693A}"/>
              </a:ext>
            </a:extLst>
          </p:cNvPr>
          <p:cNvPicPr>
            <a:picLocks noChangeAspect="1"/>
          </p:cNvPicPr>
          <p:nvPr/>
        </p:nvPicPr>
        <p:blipFill>
          <a:blip r:embed="rId5"/>
          <a:stretch>
            <a:fillRect/>
          </a:stretch>
        </p:blipFill>
        <p:spPr>
          <a:xfrm>
            <a:off x="883001" y="640343"/>
            <a:ext cx="7512751" cy="4008100"/>
          </a:xfrm>
          <a:prstGeom prst="rect">
            <a:avLst/>
          </a:prstGeom>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9A2E1976-2B38-4BF9-9B36-69D3EF96AE7D}"/>
              </a:ext>
            </a:extLst>
          </p:cNvPr>
          <p:cNvSpPr/>
          <p:nvPr/>
        </p:nvSpPr>
        <p:spPr>
          <a:xfrm>
            <a:off x="1530416" y="1510425"/>
            <a:ext cx="1068405" cy="3228536"/>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6020320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21</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7" name="TextBox 6">
            <a:extLst>
              <a:ext uri="{FF2B5EF4-FFF2-40B4-BE49-F238E27FC236}">
                <a16:creationId xmlns:a16="http://schemas.microsoft.com/office/drawing/2014/main" id="{44DC9D19-00CF-48F7-A20B-D76779D2BDDB}"/>
              </a:ext>
            </a:extLst>
          </p:cNvPr>
          <p:cNvSpPr txBox="1"/>
          <p:nvPr/>
        </p:nvSpPr>
        <p:spPr>
          <a:xfrm>
            <a:off x="0" y="1045662"/>
            <a:ext cx="5019674" cy="4893647"/>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dirty="0"/>
              <a:t>Based on the previous analysis, we have validated the numerical results of void fraction (based on Chisholm correlation) with Engineering Data Book III calculator (</a:t>
            </a:r>
            <a:r>
              <a:rPr lang="en-US" sz="1600" b="1" dirty="0">
                <a:solidFill>
                  <a:srgbClr val="A13034"/>
                </a:solidFill>
              </a:rPr>
              <a:t>Thome 2006</a:t>
            </a:r>
            <a:r>
              <a:rPr lang="en-US" sz="1600" dirty="0"/>
              <a:t>).</a:t>
            </a:r>
          </a:p>
          <a:p>
            <a:pPr>
              <a:lnSpc>
                <a:spcPct val="150000"/>
              </a:lnSpc>
            </a:pPr>
            <a:endParaRPr lang="en-US" sz="1600" dirty="0"/>
          </a:p>
          <a:p>
            <a:pPr marL="285750" indent="-285750">
              <a:lnSpc>
                <a:spcPct val="150000"/>
              </a:lnSpc>
              <a:buFont typeface="Wingdings" panose="05000000000000000000" pitchFamily="2" charset="2"/>
              <a:buChar char="q"/>
            </a:pPr>
            <a:endParaRPr lang="en-US" sz="1600" dirty="0"/>
          </a:p>
          <a:p>
            <a:pPr marL="285750" indent="-285750">
              <a:lnSpc>
                <a:spcPct val="150000"/>
              </a:lnSpc>
              <a:buFont typeface="Wingdings" panose="05000000000000000000" pitchFamily="2" charset="2"/>
              <a:buChar char="q"/>
            </a:pPr>
            <a:r>
              <a:rPr lang="en-US" sz="1600" dirty="0"/>
              <a:t>This calculator is a sophisticated excel file which used to evaluate heat transfer coefficient, Flow patterns, frictional pressure drop coefficient, and void fraction for refrigerants based on the most renowned correlations exist in literature.</a:t>
            </a:r>
          </a:p>
        </p:txBody>
      </p:sp>
      <p:pic>
        <p:nvPicPr>
          <p:cNvPr id="3" name="Picture 2" descr="A screenshot of a tree&#10;&#10;Description generated with high confidence">
            <a:extLst>
              <a:ext uri="{FF2B5EF4-FFF2-40B4-BE49-F238E27FC236}">
                <a16:creationId xmlns:a16="http://schemas.microsoft.com/office/drawing/2014/main" id="{FD50733F-7EFD-40A4-BF4F-3EA59F3FE1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022" y="820214"/>
            <a:ext cx="3653741" cy="52149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74453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22</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pic>
        <p:nvPicPr>
          <p:cNvPr id="3" name="Picture 2" descr="A screenshot of a cell phone&#10;&#10;Description generated with very high confidence">
            <a:extLst>
              <a:ext uri="{FF2B5EF4-FFF2-40B4-BE49-F238E27FC236}">
                <a16:creationId xmlns:a16="http://schemas.microsoft.com/office/drawing/2014/main" id="{F0B62139-E4EA-457D-99FC-43D3369FF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236" y="802104"/>
            <a:ext cx="8639527" cy="5686564"/>
          </a:xfrm>
          <a:prstGeom prst="rect">
            <a:avLst/>
          </a:prstGeom>
        </p:spPr>
      </p:pic>
      <p:sp>
        <p:nvSpPr>
          <p:cNvPr id="5" name="Rectangle 4">
            <a:extLst>
              <a:ext uri="{FF2B5EF4-FFF2-40B4-BE49-F238E27FC236}">
                <a16:creationId xmlns:a16="http://schemas.microsoft.com/office/drawing/2014/main" id="{FF21DB50-B686-4FC0-8535-8E47899D77A5}"/>
              </a:ext>
            </a:extLst>
          </p:cNvPr>
          <p:cNvSpPr/>
          <p:nvPr/>
        </p:nvSpPr>
        <p:spPr>
          <a:xfrm>
            <a:off x="486383" y="1420238"/>
            <a:ext cx="2957208" cy="632298"/>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1" name="Rectangle 10">
            <a:extLst>
              <a:ext uri="{FF2B5EF4-FFF2-40B4-BE49-F238E27FC236}">
                <a16:creationId xmlns:a16="http://schemas.microsoft.com/office/drawing/2014/main" id="{B47233B5-5844-481B-AE98-2720937C3021}"/>
              </a:ext>
            </a:extLst>
          </p:cNvPr>
          <p:cNvSpPr/>
          <p:nvPr/>
        </p:nvSpPr>
        <p:spPr>
          <a:xfrm>
            <a:off x="1527244" y="2587558"/>
            <a:ext cx="1643973" cy="573932"/>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2" name="Rectangle 11">
            <a:extLst>
              <a:ext uri="{FF2B5EF4-FFF2-40B4-BE49-F238E27FC236}">
                <a16:creationId xmlns:a16="http://schemas.microsoft.com/office/drawing/2014/main" id="{188D26DD-364C-4CC7-89F4-78DA894F4399}"/>
              </a:ext>
            </a:extLst>
          </p:cNvPr>
          <p:cNvSpPr/>
          <p:nvPr/>
        </p:nvSpPr>
        <p:spPr>
          <a:xfrm>
            <a:off x="580419" y="3423217"/>
            <a:ext cx="1666670" cy="1742169"/>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3" name="Rectangle 12">
            <a:extLst>
              <a:ext uri="{FF2B5EF4-FFF2-40B4-BE49-F238E27FC236}">
                <a16:creationId xmlns:a16="http://schemas.microsoft.com/office/drawing/2014/main" id="{F8B6B905-700E-4FCE-BD38-EC1D900B6E70}"/>
              </a:ext>
            </a:extLst>
          </p:cNvPr>
          <p:cNvSpPr/>
          <p:nvPr/>
        </p:nvSpPr>
        <p:spPr>
          <a:xfrm>
            <a:off x="2464343" y="3423217"/>
            <a:ext cx="609597" cy="1742169"/>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6" name="Rectangle 5">
            <a:extLst>
              <a:ext uri="{FF2B5EF4-FFF2-40B4-BE49-F238E27FC236}">
                <a16:creationId xmlns:a16="http://schemas.microsoft.com/office/drawing/2014/main" id="{B3145E02-71F5-48E0-B5B9-334BA894F1D6}"/>
              </a:ext>
            </a:extLst>
          </p:cNvPr>
          <p:cNvSpPr/>
          <p:nvPr/>
        </p:nvSpPr>
        <p:spPr>
          <a:xfrm>
            <a:off x="3443591" y="2130357"/>
            <a:ext cx="5321030" cy="3210128"/>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998336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23</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pic>
        <p:nvPicPr>
          <p:cNvPr id="3" name="Picture 2">
            <a:extLst>
              <a:ext uri="{FF2B5EF4-FFF2-40B4-BE49-F238E27FC236}">
                <a16:creationId xmlns:a16="http://schemas.microsoft.com/office/drawing/2014/main" id="{C019CD66-AAEA-498F-8BE3-98363ED7021E}"/>
              </a:ext>
            </a:extLst>
          </p:cNvPr>
          <p:cNvPicPr>
            <a:picLocks noChangeAspect="1"/>
          </p:cNvPicPr>
          <p:nvPr/>
        </p:nvPicPr>
        <p:blipFill>
          <a:blip r:embed="rId5"/>
          <a:stretch>
            <a:fillRect/>
          </a:stretch>
        </p:blipFill>
        <p:spPr>
          <a:xfrm>
            <a:off x="323565" y="751771"/>
            <a:ext cx="8432078" cy="5508753"/>
          </a:xfrm>
          <a:prstGeom prst="rect">
            <a:avLst/>
          </a:prstGeom>
        </p:spPr>
      </p:pic>
    </p:spTree>
    <p:extLst>
      <p:ext uri="{BB962C8B-B14F-4D97-AF65-F5344CB8AC3E}">
        <p14:creationId xmlns:p14="http://schemas.microsoft.com/office/powerpoint/2010/main" val="28533190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24</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6" name="TextBox 5"/>
          <p:cNvSpPr txBox="1"/>
          <p:nvPr/>
        </p:nvSpPr>
        <p:spPr>
          <a:xfrm>
            <a:off x="3389395" y="837889"/>
            <a:ext cx="2365210" cy="338554"/>
          </a:xfrm>
          <a:prstGeom prst="rect">
            <a:avLst/>
          </a:prstGeom>
          <a:solidFill>
            <a:schemeClr val="bg1"/>
          </a:solidFill>
          <a:ln w="28575">
            <a:solidFill>
              <a:srgbClr val="A13034"/>
            </a:solidFill>
          </a:ln>
          <a:effectLst>
            <a:outerShdw blurRad="50800" dist="38100" dir="2700000" algn="tl" rotWithShape="0">
              <a:prstClr val="black">
                <a:alpha val="40000"/>
              </a:prstClr>
            </a:outerShdw>
          </a:effectLst>
        </p:spPr>
        <p:txBody>
          <a:bodyPr wrap="square" rtlCol="0">
            <a:spAutoFit/>
          </a:bodyPr>
          <a:lstStyle/>
          <a:p>
            <a:r>
              <a:rPr lang="en-US" sz="1600" b="1" dirty="0"/>
              <a:t>Actual Charge=450 g</a:t>
            </a:r>
          </a:p>
        </p:txBody>
      </p:sp>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reliminary Charge Estimation</a:t>
            </a:r>
          </a:p>
        </p:txBody>
      </p:sp>
      <p:graphicFrame>
        <p:nvGraphicFramePr>
          <p:cNvPr id="14" name="Table 13"/>
          <p:cNvGraphicFramePr>
            <a:graphicFrameLocks noGrp="1"/>
          </p:cNvGraphicFramePr>
          <p:nvPr>
            <p:extLst>
              <p:ext uri="{D42A27DB-BD31-4B8C-83A1-F6EECF244321}">
                <p14:modId xmlns:p14="http://schemas.microsoft.com/office/powerpoint/2010/main" val="3160087800"/>
              </p:ext>
            </p:extLst>
          </p:nvPr>
        </p:nvGraphicFramePr>
        <p:xfrm>
          <a:off x="82286" y="1516246"/>
          <a:ext cx="4200674" cy="3910818"/>
        </p:xfrm>
        <a:graphic>
          <a:graphicData uri="http://schemas.openxmlformats.org/drawingml/2006/table">
            <a:tbl>
              <a:tblPr firstRow="1" bandRow="1">
                <a:tableStyleId>{5C22544A-7EE6-4342-B048-85BDC9FD1C3A}</a:tableStyleId>
              </a:tblPr>
              <a:tblGrid>
                <a:gridCol w="3054477">
                  <a:extLst>
                    <a:ext uri="{9D8B030D-6E8A-4147-A177-3AD203B41FA5}">
                      <a16:colId xmlns:a16="http://schemas.microsoft.com/office/drawing/2014/main" val="657139910"/>
                    </a:ext>
                  </a:extLst>
                </a:gridCol>
                <a:gridCol w="1146197">
                  <a:extLst>
                    <a:ext uri="{9D8B030D-6E8A-4147-A177-3AD203B41FA5}">
                      <a16:colId xmlns:a16="http://schemas.microsoft.com/office/drawing/2014/main" val="311000904"/>
                    </a:ext>
                  </a:extLst>
                </a:gridCol>
              </a:tblGrid>
              <a:tr h="353256">
                <a:tc gridSpan="2">
                  <a:txBody>
                    <a:bodyPr/>
                    <a:lstStyle/>
                    <a:p>
                      <a:pPr algn="ctr"/>
                      <a:r>
                        <a:rPr lang="en-US" sz="1600" dirty="0"/>
                        <a:t>IMST Analysis</a:t>
                      </a:r>
                    </a:p>
                  </a:txBody>
                  <a:tcPr/>
                </a:tc>
                <a:tc hMerge="1">
                  <a:txBody>
                    <a:bodyPr/>
                    <a:lstStyle/>
                    <a:p>
                      <a:endParaRPr lang="en-US" dirty="0"/>
                    </a:p>
                  </a:txBody>
                  <a:tcPr/>
                </a:tc>
                <a:extLst>
                  <a:ext uri="{0D108BD9-81ED-4DB2-BD59-A6C34878D82A}">
                    <a16:rowId xmlns:a16="http://schemas.microsoft.com/office/drawing/2014/main" val="4016761684"/>
                  </a:ext>
                </a:extLst>
              </a:tr>
              <a:tr h="562854">
                <a:tc>
                  <a:txBody>
                    <a:bodyPr/>
                    <a:lstStyle/>
                    <a:p>
                      <a:pPr algn="ctr"/>
                      <a:r>
                        <a:rPr lang="en-US" sz="1600" b="1" dirty="0">
                          <a:solidFill>
                            <a:srgbClr val="A13034"/>
                          </a:solidFill>
                        </a:rPr>
                        <a:t>Component</a:t>
                      </a:r>
                    </a:p>
                  </a:txBody>
                  <a:tcPr anchor="ct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450231">
                <a:tc>
                  <a:txBody>
                    <a:bodyPr/>
                    <a:lstStyle/>
                    <a:p>
                      <a:r>
                        <a:rPr lang="en-US" sz="1600" dirty="0"/>
                        <a:t>Evaporator</a:t>
                      </a:r>
                    </a:p>
                  </a:txBody>
                  <a:tcPr anchor="ctr"/>
                </a:tc>
                <a:tc>
                  <a:txBody>
                    <a:bodyPr/>
                    <a:lstStyle/>
                    <a:p>
                      <a:pPr algn="ctr"/>
                      <a:r>
                        <a:rPr lang="en-US" sz="1600" dirty="0"/>
                        <a:t>148.5</a:t>
                      </a:r>
                    </a:p>
                  </a:txBody>
                  <a:tcPr anchor="ctr"/>
                </a:tc>
                <a:extLst>
                  <a:ext uri="{0D108BD9-81ED-4DB2-BD59-A6C34878D82A}">
                    <a16:rowId xmlns:a16="http://schemas.microsoft.com/office/drawing/2014/main" val="296485508"/>
                  </a:ext>
                </a:extLst>
              </a:tr>
              <a:tr h="450231">
                <a:tc>
                  <a:txBody>
                    <a:bodyPr/>
                    <a:lstStyle/>
                    <a:p>
                      <a:r>
                        <a:rPr lang="en-US" sz="1600" dirty="0"/>
                        <a:t>Condensers</a:t>
                      </a:r>
                    </a:p>
                  </a:txBody>
                  <a:tcPr anchor="ctr"/>
                </a:tc>
                <a:tc>
                  <a:txBody>
                    <a:bodyPr/>
                    <a:lstStyle/>
                    <a:p>
                      <a:pPr algn="ctr"/>
                      <a:r>
                        <a:rPr lang="en-US" sz="1600" dirty="0"/>
                        <a:t>40.4</a:t>
                      </a:r>
                    </a:p>
                  </a:txBody>
                  <a:tcPr anchor="ctr"/>
                </a:tc>
                <a:extLst>
                  <a:ext uri="{0D108BD9-81ED-4DB2-BD59-A6C34878D82A}">
                    <a16:rowId xmlns:a16="http://schemas.microsoft.com/office/drawing/2014/main" val="1633427946"/>
                  </a:ext>
                </a:extLst>
              </a:tr>
              <a:tr h="450231">
                <a:tc>
                  <a:txBody>
                    <a:bodyPr/>
                    <a:lstStyle/>
                    <a:p>
                      <a:r>
                        <a:rPr lang="en-US" sz="1600" dirty="0"/>
                        <a:t>Liquid lines</a:t>
                      </a:r>
                    </a:p>
                  </a:txBody>
                  <a:tcPr anchor="ctr"/>
                </a:tc>
                <a:tc>
                  <a:txBody>
                    <a:bodyPr/>
                    <a:lstStyle/>
                    <a:p>
                      <a:pPr algn="ctr"/>
                      <a:r>
                        <a:rPr lang="en-US" sz="1600" dirty="0"/>
                        <a:t>12.5</a:t>
                      </a:r>
                    </a:p>
                  </a:txBody>
                  <a:tcPr anchor="ctr"/>
                </a:tc>
                <a:extLst>
                  <a:ext uri="{0D108BD9-81ED-4DB2-BD59-A6C34878D82A}">
                    <a16:rowId xmlns:a16="http://schemas.microsoft.com/office/drawing/2014/main" val="3822518432"/>
                  </a:ext>
                </a:extLst>
              </a:tr>
              <a:tr h="588759">
                <a:tc>
                  <a:txBody>
                    <a:bodyPr/>
                    <a:lstStyle/>
                    <a:p>
                      <a:r>
                        <a:rPr lang="en-US" sz="1600" dirty="0"/>
                        <a:t>Dissolved Ref. in oil</a:t>
                      </a:r>
                    </a:p>
                  </a:txBody>
                  <a:tcPr anchor="ctr"/>
                </a:tc>
                <a:tc>
                  <a:txBody>
                    <a:bodyPr/>
                    <a:lstStyle/>
                    <a:p>
                      <a:pPr algn="ctr"/>
                      <a:r>
                        <a:rPr lang="en-US" sz="1600" dirty="0"/>
                        <a:t>62.4</a:t>
                      </a:r>
                    </a:p>
                  </a:txBody>
                  <a:tcPr anchor="ctr"/>
                </a:tc>
                <a:extLst>
                  <a:ext uri="{0D108BD9-81ED-4DB2-BD59-A6C34878D82A}">
                    <a16:rowId xmlns:a16="http://schemas.microsoft.com/office/drawing/2014/main" val="2124623223"/>
                  </a:ext>
                </a:extLst>
              </a:tr>
              <a:tr h="450231">
                <a:tc>
                  <a:txBody>
                    <a:bodyPr/>
                    <a:lstStyle/>
                    <a:p>
                      <a:r>
                        <a:rPr lang="en-US" sz="1600" dirty="0"/>
                        <a:t>Total</a:t>
                      </a:r>
                    </a:p>
                  </a:txBody>
                  <a:tcPr anchor="ctr"/>
                </a:tc>
                <a:tc>
                  <a:txBody>
                    <a:bodyPr/>
                    <a:lstStyle/>
                    <a:p>
                      <a:pPr algn="ctr"/>
                      <a:r>
                        <a:rPr lang="en-US" sz="1600" b="1" dirty="0">
                          <a:solidFill>
                            <a:srgbClr val="A13034"/>
                          </a:solidFill>
                        </a:rPr>
                        <a:t>263.8</a:t>
                      </a:r>
                    </a:p>
                  </a:txBody>
                  <a:tcPr anchor="ctr"/>
                </a:tc>
                <a:extLst>
                  <a:ext uri="{0D108BD9-81ED-4DB2-BD59-A6C34878D82A}">
                    <a16:rowId xmlns:a16="http://schemas.microsoft.com/office/drawing/2014/main" val="3017009655"/>
                  </a:ext>
                </a:extLst>
              </a:tr>
              <a:tr h="588759">
                <a:tc>
                  <a:txBody>
                    <a:bodyPr/>
                    <a:lstStyle/>
                    <a:p>
                      <a:r>
                        <a:rPr lang="en-US" sz="1600" dirty="0"/>
                        <a:t>Deviation from actual</a:t>
                      </a:r>
                      <a:r>
                        <a:rPr lang="en-US" sz="1600" baseline="0" dirty="0"/>
                        <a:t> charge</a:t>
                      </a:r>
                      <a:endParaRPr lang="en-US" sz="1600" dirty="0"/>
                    </a:p>
                  </a:txBody>
                  <a:tcPr anchor="ctr"/>
                </a:tc>
                <a:tc>
                  <a:txBody>
                    <a:bodyPr/>
                    <a:lstStyle/>
                    <a:p>
                      <a:pPr algn="ctr"/>
                      <a:r>
                        <a:rPr lang="en-US" sz="1600" b="1" dirty="0">
                          <a:solidFill>
                            <a:srgbClr val="A13034"/>
                          </a:solidFill>
                        </a:rPr>
                        <a:t>-186.2</a:t>
                      </a:r>
                    </a:p>
                  </a:txBody>
                  <a:tcPr anchor="ctr"/>
                </a:tc>
                <a:extLst>
                  <a:ext uri="{0D108BD9-81ED-4DB2-BD59-A6C34878D82A}">
                    <a16:rowId xmlns:a16="http://schemas.microsoft.com/office/drawing/2014/main" val="2961486087"/>
                  </a:ext>
                </a:extLst>
              </a:tr>
            </a:tbl>
          </a:graphicData>
        </a:graphic>
      </p:graphicFrame>
      <p:grpSp>
        <p:nvGrpSpPr>
          <p:cNvPr id="20" name="Group 19"/>
          <p:cNvGrpSpPr/>
          <p:nvPr/>
        </p:nvGrpSpPr>
        <p:grpSpPr>
          <a:xfrm>
            <a:off x="1738581" y="5309239"/>
            <a:ext cx="4081112" cy="866308"/>
            <a:chOff x="2075467" y="5309239"/>
            <a:chExt cx="4081112" cy="866308"/>
          </a:xfrm>
        </p:grpSpPr>
        <p:sp>
          <p:nvSpPr>
            <p:cNvPr id="17" name="TextBox 16"/>
            <p:cNvSpPr txBox="1"/>
            <p:nvPr/>
          </p:nvSpPr>
          <p:spPr>
            <a:xfrm>
              <a:off x="2075467" y="5836993"/>
              <a:ext cx="4081112" cy="338554"/>
            </a:xfrm>
            <a:prstGeom prst="rect">
              <a:avLst/>
            </a:prstGeom>
            <a:noFill/>
          </p:spPr>
          <p:txBody>
            <a:bodyPr wrap="square" rtlCol="0">
              <a:spAutoFit/>
            </a:bodyPr>
            <a:lstStyle/>
            <a:p>
              <a:r>
                <a:rPr lang="en-US" sz="1600" dirty="0"/>
                <a:t>We are missing 40% of the charge</a:t>
              </a:r>
            </a:p>
          </p:txBody>
        </p:sp>
        <p:sp>
          <p:nvSpPr>
            <p:cNvPr id="19" name="Up Arrow 18"/>
            <p:cNvSpPr/>
            <p:nvPr/>
          </p:nvSpPr>
          <p:spPr>
            <a:xfrm>
              <a:off x="3619098" y="5309239"/>
              <a:ext cx="885244" cy="527754"/>
            </a:xfrm>
            <a:prstGeom prst="up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52DC79E-DE2E-4658-A05B-CE9F8879198E}"/>
              </a:ext>
            </a:extLst>
          </p:cNvPr>
          <p:cNvGrpSpPr/>
          <p:nvPr/>
        </p:nvGrpSpPr>
        <p:grpSpPr>
          <a:xfrm>
            <a:off x="4049266" y="3452748"/>
            <a:ext cx="5013439" cy="1323439"/>
            <a:chOff x="4049266" y="3452748"/>
            <a:chExt cx="5013439" cy="1323439"/>
          </a:xfrm>
        </p:grpSpPr>
        <p:sp>
          <p:nvSpPr>
            <p:cNvPr id="15" name="11 CuadroTexto"/>
            <p:cNvSpPr txBox="1"/>
            <p:nvPr/>
          </p:nvSpPr>
          <p:spPr>
            <a:xfrm>
              <a:off x="4718503" y="3452748"/>
              <a:ext cx="4344202" cy="1323439"/>
            </a:xfrm>
            <a:prstGeom prst="rect">
              <a:avLst/>
            </a:prstGeom>
            <a:noFill/>
            <a:ln w="28575">
              <a:solidFill>
                <a:srgbClr val="A13034"/>
              </a:solidFill>
            </a:ln>
          </p:spPr>
          <p:txBody>
            <a:bodyPr wrap="square" rtlCol="0">
              <a:spAutoFit/>
            </a:bodyPr>
            <a:lstStyle/>
            <a:p>
              <a:pPr marL="285750" indent="-285750">
                <a:buFont typeface="Wingdings" panose="05000000000000000000" pitchFamily="2" charset="2"/>
                <a:buChar char="q"/>
              </a:pPr>
              <a:r>
                <a:rPr lang="en-US" sz="1600" dirty="0">
                  <a:solidFill>
                    <a:srgbClr val="A13034"/>
                  </a:solidFill>
                </a:rPr>
                <a:t>100%</a:t>
              </a:r>
              <a:r>
                <a:rPr lang="en-US" sz="1600" dirty="0"/>
                <a:t> of the oil volume is inside the compressor.</a:t>
              </a:r>
            </a:p>
            <a:p>
              <a:pPr marL="285750" indent="-285750">
                <a:buFont typeface="Wingdings" panose="05000000000000000000" pitchFamily="2" charset="2"/>
                <a:buChar char="q"/>
              </a:pPr>
              <a:r>
                <a:rPr lang="en-US" sz="1600" dirty="0"/>
                <a:t>The estimated oil temperature is </a:t>
              </a:r>
              <a:r>
                <a:rPr lang="en-US" sz="1600" dirty="0">
                  <a:solidFill>
                    <a:srgbClr val="A13034"/>
                  </a:solidFill>
                </a:rPr>
                <a:t>30 </a:t>
              </a:r>
              <a:r>
                <a:rPr lang="en-US" sz="1600" baseline="30000" dirty="0" err="1">
                  <a:solidFill>
                    <a:srgbClr val="A13034"/>
                  </a:solidFill>
                </a:rPr>
                <a:t>o</a:t>
              </a:r>
              <a:r>
                <a:rPr lang="en-US" sz="1600" dirty="0" err="1">
                  <a:solidFill>
                    <a:srgbClr val="A13034"/>
                  </a:solidFill>
                </a:rPr>
                <a:t>C</a:t>
              </a:r>
              <a:r>
                <a:rPr lang="en-US" sz="1600" dirty="0" err="1"/>
                <a:t>.</a:t>
              </a:r>
              <a:endParaRPr lang="en-US" sz="1600" dirty="0"/>
            </a:p>
            <a:p>
              <a:pPr marL="285750" indent="-285750">
                <a:buFont typeface="Wingdings" panose="05000000000000000000" pitchFamily="2" charset="2"/>
                <a:buChar char="q"/>
              </a:pPr>
              <a:r>
                <a:rPr lang="en-US" sz="1600" dirty="0" err="1"/>
                <a:t>Tevap</a:t>
              </a:r>
              <a:r>
                <a:rPr lang="en-US" sz="1600" dirty="0"/>
                <a:t>= </a:t>
              </a:r>
              <a:r>
                <a:rPr lang="en-US" sz="1600" dirty="0">
                  <a:solidFill>
                    <a:srgbClr val="A13034"/>
                  </a:solidFill>
                </a:rPr>
                <a:t>-7.6 </a:t>
              </a:r>
              <a:r>
                <a:rPr lang="en-US" sz="1600" baseline="30000" dirty="0" err="1">
                  <a:solidFill>
                    <a:srgbClr val="A13034"/>
                  </a:solidFill>
                </a:rPr>
                <a:t>o</a:t>
              </a:r>
              <a:r>
                <a:rPr lang="en-US" sz="1600" dirty="0" err="1">
                  <a:solidFill>
                    <a:srgbClr val="A13034"/>
                  </a:solidFill>
                </a:rPr>
                <a:t>C</a:t>
              </a:r>
              <a:r>
                <a:rPr lang="en-US" sz="1600" dirty="0" err="1"/>
                <a:t>.</a:t>
              </a:r>
              <a:endParaRPr lang="en-US" sz="1600" dirty="0"/>
            </a:p>
            <a:p>
              <a:pPr marL="285750" indent="-285750">
                <a:buFont typeface="Wingdings" panose="05000000000000000000" pitchFamily="2" charset="2"/>
                <a:buChar char="q"/>
              </a:pPr>
              <a:r>
                <a:rPr lang="en-US" sz="1600" dirty="0"/>
                <a:t>The solubility is only </a:t>
              </a:r>
              <a:r>
                <a:rPr lang="en-US" sz="1600" dirty="0">
                  <a:solidFill>
                    <a:srgbClr val="A13034"/>
                  </a:solidFill>
                </a:rPr>
                <a:t>5%</a:t>
              </a:r>
              <a:r>
                <a:rPr lang="en-US" sz="1600" dirty="0"/>
                <a:t>.</a:t>
              </a:r>
            </a:p>
          </p:txBody>
        </p:sp>
        <p:sp>
          <p:nvSpPr>
            <p:cNvPr id="3" name="Arrow: Left 2">
              <a:extLst>
                <a:ext uri="{FF2B5EF4-FFF2-40B4-BE49-F238E27FC236}">
                  <a16:creationId xmlns:a16="http://schemas.microsoft.com/office/drawing/2014/main" id="{A0F732F2-0273-4A82-911B-9E339C368BF8}"/>
                </a:ext>
              </a:extLst>
            </p:cNvPr>
            <p:cNvSpPr/>
            <p:nvPr/>
          </p:nvSpPr>
          <p:spPr>
            <a:xfrm>
              <a:off x="4049266" y="3690957"/>
              <a:ext cx="669237" cy="847023"/>
            </a:xfrm>
            <a:prstGeom prst="left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spTree>
    <p:extLst>
      <p:ext uri="{BB962C8B-B14F-4D97-AF65-F5344CB8AC3E}">
        <p14:creationId xmlns:p14="http://schemas.microsoft.com/office/powerpoint/2010/main" val="34452247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25</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reliminary Charge Estimation</a:t>
            </a:r>
          </a:p>
        </p:txBody>
      </p:sp>
      <p:graphicFrame>
        <p:nvGraphicFramePr>
          <p:cNvPr id="16" name="Table 15"/>
          <p:cNvGraphicFramePr>
            <a:graphicFrameLocks noGrp="1"/>
          </p:cNvGraphicFramePr>
          <p:nvPr>
            <p:extLst>
              <p:ext uri="{D42A27DB-BD31-4B8C-83A1-F6EECF244321}">
                <p14:modId xmlns:p14="http://schemas.microsoft.com/office/powerpoint/2010/main" val="102741537"/>
              </p:ext>
            </p:extLst>
          </p:nvPr>
        </p:nvGraphicFramePr>
        <p:xfrm>
          <a:off x="168124" y="1248534"/>
          <a:ext cx="5025171" cy="4946950"/>
        </p:xfrm>
        <a:graphic>
          <a:graphicData uri="http://schemas.openxmlformats.org/drawingml/2006/table">
            <a:tbl>
              <a:tblPr firstRow="1" bandRow="1">
                <a:tableStyleId>{5C22544A-7EE6-4342-B048-85BDC9FD1C3A}</a:tableStyleId>
              </a:tblPr>
              <a:tblGrid>
                <a:gridCol w="3505265">
                  <a:extLst>
                    <a:ext uri="{9D8B030D-6E8A-4147-A177-3AD203B41FA5}">
                      <a16:colId xmlns:a16="http://schemas.microsoft.com/office/drawing/2014/main" val="657139910"/>
                    </a:ext>
                  </a:extLst>
                </a:gridCol>
                <a:gridCol w="1519906">
                  <a:extLst>
                    <a:ext uri="{9D8B030D-6E8A-4147-A177-3AD203B41FA5}">
                      <a16:colId xmlns:a16="http://schemas.microsoft.com/office/drawing/2014/main" val="311000904"/>
                    </a:ext>
                  </a:extLst>
                </a:gridCol>
              </a:tblGrid>
              <a:tr h="338697">
                <a:tc gridSpan="2">
                  <a:txBody>
                    <a:bodyPr/>
                    <a:lstStyle/>
                    <a:p>
                      <a:pPr algn="ctr"/>
                      <a:r>
                        <a:rPr lang="en-US" sz="1600" dirty="0"/>
                        <a:t>Max. Charge</a:t>
                      </a:r>
                      <a:r>
                        <a:rPr lang="en-US" sz="1600" baseline="0" dirty="0"/>
                        <a:t> Analysis</a:t>
                      </a:r>
                      <a:endParaRPr lang="en-US" sz="1600" dirty="0"/>
                    </a:p>
                  </a:txBody>
                  <a:tcPr/>
                </a:tc>
                <a:tc hMerge="1">
                  <a:txBody>
                    <a:bodyPr/>
                    <a:lstStyle/>
                    <a:p>
                      <a:endParaRPr lang="en-US" dirty="0"/>
                    </a:p>
                  </a:txBody>
                  <a:tcPr/>
                </a:tc>
                <a:extLst>
                  <a:ext uri="{0D108BD9-81ED-4DB2-BD59-A6C34878D82A}">
                    <a16:rowId xmlns:a16="http://schemas.microsoft.com/office/drawing/2014/main" val="4016761684"/>
                  </a:ext>
                </a:extLst>
              </a:tr>
              <a:tr h="339466">
                <a:tc>
                  <a:txBody>
                    <a:bodyPr/>
                    <a:lstStyle/>
                    <a:p>
                      <a:pPr algn="ctr"/>
                      <a:r>
                        <a:rPr lang="en-US" sz="1600" b="1" dirty="0">
                          <a:solidFill>
                            <a:srgbClr val="A13034"/>
                          </a:solidFill>
                        </a:rPr>
                        <a:t>Component</a:t>
                      </a:r>
                    </a:p>
                  </a:txBody>
                  <a:tcPr anchor="ct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872252">
                <a:tc>
                  <a:txBody>
                    <a:bodyPr/>
                    <a:lstStyle/>
                    <a:p>
                      <a:r>
                        <a:rPr lang="en-US" sz="1600" dirty="0"/>
                        <a:t>Evaporator</a:t>
                      </a:r>
                    </a:p>
                  </a:txBody>
                  <a:tcPr anchor="ctr"/>
                </a:tc>
                <a:tc>
                  <a:txBody>
                    <a:bodyPr/>
                    <a:lstStyle/>
                    <a:p>
                      <a:pPr algn="ctr"/>
                      <a:r>
                        <a:rPr lang="en-US" sz="1600" dirty="0"/>
                        <a:t>238</a:t>
                      </a:r>
                    </a:p>
                  </a:txBody>
                  <a:tcPr anchor="ctr"/>
                </a:tc>
                <a:extLst>
                  <a:ext uri="{0D108BD9-81ED-4DB2-BD59-A6C34878D82A}">
                    <a16:rowId xmlns:a16="http://schemas.microsoft.com/office/drawing/2014/main" val="296485508"/>
                  </a:ext>
                </a:extLst>
              </a:tr>
              <a:tr h="1106905">
                <a:tc>
                  <a:txBody>
                    <a:bodyPr/>
                    <a:lstStyle/>
                    <a:p>
                      <a:r>
                        <a:rPr lang="en-US" sz="1600" dirty="0"/>
                        <a:t>Condensers</a:t>
                      </a:r>
                    </a:p>
                  </a:txBody>
                  <a:tcPr anchor="ctr"/>
                </a:tc>
                <a:tc>
                  <a:txBody>
                    <a:bodyPr/>
                    <a:lstStyle/>
                    <a:p>
                      <a:pPr algn="ctr"/>
                      <a:r>
                        <a:rPr lang="en-US" sz="1600" dirty="0"/>
                        <a:t>134</a:t>
                      </a:r>
                    </a:p>
                  </a:txBody>
                  <a:tcPr anchor="ctr"/>
                </a:tc>
                <a:extLst>
                  <a:ext uri="{0D108BD9-81ED-4DB2-BD59-A6C34878D82A}">
                    <a16:rowId xmlns:a16="http://schemas.microsoft.com/office/drawing/2014/main" val="1633427946"/>
                  </a:ext>
                </a:extLst>
              </a:tr>
              <a:tr h="542662">
                <a:tc>
                  <a:txBody>
                    <a:bodyPr/>
                    <a:lstStyle/>
                    <a:p>
                      <a:r>
                        <a:rPr lang="en-US" sz="1600" dirty="0"/>
                        <a:t>Liquid Lines </a:t>
                      </a:r>
                    </a:p>
                  </a:txBody>
                  <a:tcPr anchor="ctr"/>
                </a:tc>
                <a:tc>
                  <a:txBody>
                    <a:bodyPr/>
                    <a:lstStyle/>
                    <a:p>
                      <a:pPr algn="ctr"/>
                      <a:r>
                        <a:rPr lang="en-US" sz="1600" dirty="0"/>
                        <a:t>12.5</a:t>
                      </a:r>
                    </a:p>
                  </a:txBody>
                  <a:tcPr anchor="ctr"/>
                </a:tc>
                <a:extLst>
                  <a:ext uri="{0D108BD9-81ED-4DB2-BD59-A6C34878D82A}">
                    <a16:rowId xmlns:a16="http://schemas.microsoft.com/office/drawing/2014/main" val="3822518432"/>
                  </a:ext>
                </a:extLst>
              </a:tr>
              <a:tr h="818147">
                <a:tc>
                  <a:txBody>
                    <a:bodyPr/>
                    <a:lstStyle/>
                    <a:p>
                      <a:r>
                        <a:rPr lang="en-US" sz="1600" dirty="0"/>
                        <a:t>Dissolved Ref. in oil</a:t>
                      </a:r>
                    </a:p>
                  </a:txBody>
                  <a:tcPr anchor="ctr"/>
                </a:tc>
                <a:tc>
                  <a:txBody>
                    <a:bodyPr/>
                    <a:lstStyle/>
                    <a:p>
                      <a:pPr algn="ctr"/>
                      <a:r>
                        <a:rPr lang="en-US" sz="1600" dirty="0"/>
                        <a:t>62.4</a:t>
                      </a:r>
                    </a:p>
                  </a:txBody>
                  <a:tcPr anchor="ctr"/>
                </a:tc>
                <a:extLst>
                  <a:ext uri="{0D108BD9-81ED-4DB2-BD59-A6C34878D82A}">
                    <a16:rowId xmlns:a16="http://schemas.microsoft.com/office/drawing/2014/main" val="2124623223"/>
                  </a:ext>
                </a:extLst>
              </a:tr>
              <a:tr h="415975">
                <a:tc>
                  <a:txBody>
                    <a:bodyPr/>
                    <a:lstStyle/>
                    <a:p>
                      <a:r>
                        <a:rPr lang="en-US" sz="1600" dirty="0"/>
                        <a:t>Total</a:t>
                      </a:r>
                    </a:p>
                  </a:txBody>
                  <a:tcPr anchor="ctr"/>
                </a:tc>
                <a:tc>
                  <a:txBody>
                    <a:bodyPr/>
                    <a:lstStyle/>
                    <a:p>
                      <a:pPr algn="ctr"/>
                      <a:r>
                        <a:rPr lang="en-US" sz="1600" b="1" dirty="0">
                          <a:solidFill>
                            <a:srgbClr val="A13034"/>
                          </a:solidFill>
                        </a:rPr>
                        <a:t>446.9</a:t>
                      </a:r>
                    </a:p>
                  </a:txBody>
                  <a:tcPr anchor="ctr"/>
                </a:tc>
                <a:extLst>
                  <a:ext uri="{0D108BD9-81ED-4DB2-BD59-A6C34878D82A}">
                    <a16:rowId xmlns:a16="http://schemas.microsoft.com/office/drawing/2014/main" val="3017009655"/>
                  </a:ext>
                </a:extLst>
              </a:tr>
              <a:tr h="512846">
                <a:tc>
                  <a:txBody>
                    <a:bodyPr/>
                    <a:lstStyle/>
                    <a:p>
                      <a:r>
                        <a:rPr lang="en-US" sz="1600" dirty="0"/>
                        <a:t>Deviation from actual</a:t>
                      </a:r>
                      <a:r>
                        <a:rPr lang="en-US" sz="1600" baseline="0" dirty="0"/>
                        <a:t> charge</a:t>
                      </a:r>
                      <a:endParaRPr lang="en-US" sz="1600" dirty="0"/>
                    </a:p>
                  </a:txBody>
                  <a:tcPr anchor="ctr"/>
                </a:tc>
                <a:tc>
                  <a:txBody>
                    <a:bodyPr/>
                    <a:lstStyle/>
                    <a:p>
                      <a:pPr algn="ctr"/>
                      <a:r>
                        <a:rPr lang="en-US" sz="1600" b="1" dirty="0">
                          <a:solidFill>
                            <a:srgbClr val="A13034"/>
                          </a:solidFill>
                        </a:rPr>
                        <a:t>-3.1</a:t>
                      </a:r>
                    </a:p>
                  </a:txBody>
                  <a:tcPr anchor="ctr"/>
                </a:tc>
                <a:extLst>
                  <a:ext uri="{0D108BD9-81ED-4DB2-BD59-A6C34878D82A}">
                    <a16:rowId xmlns:a16="http://schemas.microsoft.com/office/drawing/2014/main" val="2961486087"/>
                  </a:ext>
                </a:extLst>
              </a:tr>
            </a:tbl>
          </a:graphicData>
        </a:graphic>
      </p:graphicFrame>
      <p:sp>
        <p:nvSpPr>
          <p:cNvPr id="2" name="Left Arrow 1"/>
          <p:cNvSpPr/>
          <p:nvPr/>
        </p:nvSpPr>
        <p:spPr>
          <a:xfrm>
            <a:off x="5193295" y="1466039"/>
            <a:ext cx="3873702" cy="1217178"/>
          </a:xfrm>
          <a:prstGeom prst="leftArrow">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Assuming all the refrigerant has the same inlet density</a:t>
            </a:r>
          </a:p>
        </p:txBody>
      </p:sp>
      <p:sp>
        <p:nvSpPr>
          <p:cNvPr id="21" name="Left Arrow 20"/>
          <p:cNvSpPr/>
          <p:nvPr/>
        </p:nvSpPr>
        <p:spPr>
          <a:xfrm>
            <a:off x="5193295" y="2743638"/>
            <a:ext cx="3873702" cy="1217178"/>
          </a:xfrm>
          <a:prstGeom prst="leftArrow">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Assuming all the refrigerant has the same outlet density</a:t>
            </a:r>
          </a:p>
        </p:txBody>
      </p:sp>
      <p:sp>
        <p:nvSpPr>
          <p:cNvPr id="22" name="Left Arrow 21"/>
          <p:cNvSpPr/>
          <p:nvPr/>
        </p:nvSpPr>
        <p:spPr>
          <a:xfrm>
            <a:off x="5193294" y="4050117"/>
            <a:ext cx="3873703" cy="1296881"/>
          </a:xfrm>
          <a:prstGeom prst="leftArrow">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Assuming 100% of oil volume is inside compressors</a:t>
            </a:r>
          </a:p>
        </p:txBody>
      </p:sp>
      <p:grpSp>
        <p:nvGrpSpPr>
          <p:cNvPr id="7" name="Group 6"/>
          <p:cNvGrpSpPr/>
          <p:nvPr/>
        </p:nvGrpSpPr>
        <p:grpSpPr>
          <a:xfrm>
            <a:off x="4687970" y="5426931"/>
            <a:ext cx="4379027" cy="838763"/>
            <a:chOff x="4287473" y="5476919"/>
            <a:chExt cx="4379027" cy="838763"/>
          </a:xfrm>
        </p:grpSpPr>
        <p:sp>
          <p:nvSpPr>
            <p:cNvPr id="3" name="Left Arrow 2"/>
            <p:cNvSpPr/>
            <p:nvPr/>
          </p:nvSpPr>
          <p:spPr>
            <a:xfrm>
              <a:off x="4287473" y="5579867"/>
              <a:ext cx="769554" cy="735815"/>
            </a:xfrm>
            <a:prstGeom prst="left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p:cNvSpPr txBox="1"/>
            <p:nvPr/>
          </p:nvSpPr>
          <p:spPr>
            <a:xfrm>
              <a:off x="5057027" y="5476919"/>
              <a:ext cx="3609473" cy="830997"/>
            </a:xfrm>
            <a:prstGeom prst="rect">
              <a:avLst/>
            </a:prstGeom>
            <a:noFill/>
            <a:ln w="28575">
              <a:solidFill>
                <a:srgbClr val="A13034"/>
              </a:solidFill>
            </a:ln>
          </p:spPr>
          <p:txBody>
            <a:bodyPr wrap="square" rtlCol="0">
              <a:spAutoFit/>
            </a:bodyPr>
            <a:lstStyle/>
            <a:p>
              <a:pPr algn="ctr"/>
              <a:r>
                <a:rPr lang="en-US" sz="1600" dirty="0"/>
                <a:t>Yes we have reached the actual charge! But this situation is infeasible</a:t>
              </a:r>
            </a:p>
          </p:txBody>
        </p:sp>
      </p:grpSp>
      <p:sp>
        <p:nvSpPr>
          <p:cNvPr id="14" name="TextBox 13">
            <a:extLst>
              <a:ext uri="{FF2B5EF4-FFF2-40B4-BE49-F238E27FC236}">
                <a16:creationId xmlns:a16="http://schemas.microsoft.com/office/drawing/2014/main" id="{C7BE662C-415F-4416-909E-89768FBF0561}"/>
              </a:ext>
            </a:extLst>
          </p:cNvPr>
          <p:cNvSpPr txBox="1"/>
          <p:nvPr/>
        </p:nvSpPr>
        <p:spPr>
          <a:xfrm>
            <a:off x="3389395" y="741269"/>
            <a:ext cx="2365210" cy="338554"/>
          </a:xfrm>
          <a:prstGeom prst="rect">
            <a:avLst/>
          </a:prstGeom>
          <a:solidFill>
            <a:schemeClr val="bg1"/>
          </a:solidFill>
          <a:ln w="28575">
            <a:solidFill>
              <a:srgbClr val="A13034"/>
            </a:solidFill>
          </a:ln>
          <a:effectLst>
            <a:outerShdw blurRad="50800" dist="38100" dir="2700000" algn="tl" rotWithShape="0">
              <a:prstClr val="black">
                <a:alpha val="40000"/>
              </a:prstClr>
            </a:outerShdw>
          </a:effectLst>
        </p:spPr>
        <p:txBody>
          <a:bodyPr wrap="square" rtlCol="0">
            <a:spAutoFit/>
          </a:bodyPr>
          <a:lstStyle/>
          <a:p>
            <a:r>
              <a:rPr lang="en-US" sz="1600" b="1" dirty="0"/>
              <a:t>Actual Charge=450 g</a:t>
            </a:r>
          </a:p>
        </p:txBody>
      </p:sp>
    </p:spTree>
    <p:extLst>
      <p:ext uri="{BB962C8B-B14F-4D97-AF65-F5344CB8AC3E}">
        <p14:creationId xmlns:p14="http://schemas.microsoft.com/office/powerpoint/2010/main" val="24605072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reliminary Charge Estimation</a:t>
            </a:r>
          </a:p>
        </p:txBody>
      </p:sp>
      <p:graphicFrame>
        <p:nvGraphicFramePr>
          <p:cNvPr id="16" name="Table 15"/>
          <p:cNvGraphicFramePr>
            <a:graphicFrameLocks noGrp="1"/>
          </p:cNvGraphicFramePr>
          <p:nvPr>
            <p:extLst>
              <p:ext uri="{D42A27DB-BD31-4B8C-83A1-F6EECF244321}">
                <p14:modId xmlns:p14="http://schemas.microsoft.com/office/powerpoint/2010/main" val="2733282348"/>
              </p:ext>
            </p:extLst>
          </p:nvPr>
        </p:nvGraphicFramePr>
        <p:xfrm>
          <a:off x="2059415" y="1070351"/>
          <a:ext cx="5025171" cy="1704858"/>
        </p:xfrm>
        <a:graphic>
          <a:graphicData uri="http://schemas.openxmlformats.org/drawingml/2006/table">
            <a:tbl>
              <a:tblPr firstRow="1" bandRow="1">
                <a:tableStyleId>{5C22544A-7EE6-4342-B048-85BDC9FD1C3A}</a:tableStyleId>
              </a:tblPr>
              <a:tblGrid>
                <a:gridCol w="3505265">
                  <a:extLst>
                    <a:ext uri="{9D8B030D-6E8A-4147-A177-3AD203B41FA5}">
                      <a16:colId xmlns:a16="http://schemas.microsoft.com/office/drawing/2014/main" val="657139910"/>
                    </a:ext>
                  </a:extLst>
                </a:gridCol>
                <a:gridCol w="1519906">
                  <a:extLst>
                    <a:ext uri="{9D8B030D-6E8A-4147-A177-3AD203B41FA5}">
                      <a16:colId xmlns:a16="http://schemas.microsoft.com/office/drawing/2014/main" val="311000904"/>
                    </a:ext>
                  </a:extLst>
                </a:gridCol>
              </a:tblGrid>
              <a:tr h="338697">
                <a:tc gridSpan="2">
                  <a:txBody>
                    <a:bodyPr/>
                    <a:lstStyle/>
                    <a:p>
                      <a:pPr algn="ctr"/>
                      <a:r>
                        <a:rPr lang="en-US" sz="1600" dirty="0"/>
                        <a:t>Max. Charge</a:t>
                      </a:r>
                      <a:r>
                        <a:rPr lang="en-US" sz="1600" baseline="0" dirty="0"/>
                        <a:t> Analysis</a:t>
                      </a:r>
                      <a:endParaRPr lang="en-US" sz="1600" dirty="0"/>
                    </a:p>
                  </a:txBody>
                  <a:tcPr/>
                </a:tc>
                <a:tc hMerge="1">
                  <a:txBody>
                    <a:bodyPr/>
                    <a:lstStyle/>
                    <a:p>
                      <a:endParaRPr lang="en-US" dirty="0"/>
                    </a:p>
                  </a:txBody>
                  <a:tcPr/>
                </a:tc>
                <a:extLst>
                  <a:ext uri="{0D108BD9-81ED-4DB2-BD59-A6C34878D82A}">
                    <a16:rowId xmlns:a16="http://schemas.microsoft.com/office/drawing/2014/main" val="4016761684"/>
                  </a:ext>
                </a:extLst>
              </a:tr>
              <a:tr h="339466">
                <a:tc>
                  <a:txBody>
                    <a:bodyPr/>
                    <a:lstStyle/>
                    <a:p>
                      <a:pPr algn="ctr"/>
                      <a:r>
                        <a:rPr lang="en-US" sz="1600" b="1" dirty="0">
                          <a:solidFill>
                            <a:srgbClr val="A13034"/>
                          </a:solidFill>
                        </a:rPr>
                        <a:t>Component</a:t>
                      </a:r>
                    </a:p>
                  </a:txBody>
                  <a:tcPr anchor="ct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0">
                <a:tc>
                  <a:txBody>
                    <a:bodyPr/>
                    <a:lstStyle/>
                    <a:p>
                      <a:r>
                        <a:rPr lang="en-US" sz="1600" dirty="0"/>
                        <a:t>Evaporator</a:t>
                      </a:r>
                    </a:p>
                  </a:txBody>
                  <a:tcPr anchor="ctr"/>
                </a:tc>
                <a:tc>
                  <a:txBody>
                    <a:bodyPr/>
                    <a:lstStyle/>
                    <a:p>
                      <a:pPr algn="ctr"/>
                      <a:r>
                        <a:rPr lang="en-US" sz="1600" dirty="0"/>
                        <a:t>238</a:t>
                      </a:r>
                    </a:p>
                  </a:txBody>
                  <a:tcPr anchor="ctr"/>
                </a:tc>
                <a:extLst>
                  <a:ext uri="{0D108BD9-81ED-4DB2-BD59-A6C34878D82A}">
                    <a16:rowId xmlns:a16="http://schemas.microsoft.com/office/drawing/2014/main" val="296485508"/>
                  </a:ext>
                </a:extLst>
              </a:tr>
              <a:tr h="356135">
                <a:tc>
                  <a:txBody>
                    <a:bodyPr/>
                    <a:lstStyle/>
                    <a:p>
                      <a:r>
                        <a:rPr lang="en-US" sz="1600" dirty="0"/>
                        <a:t>Condensers</a:t>
                      </a:r>
                    </a:p>
                  </a:txBody>
                  <a:tcPr anchor="ctr"/>
                </a:tc>
                <a:tc>
                  <a:txBody>
                    <a:bodyPr/>
                    <a:lstStyle/>
                    <a:p>
                      <a:pPr algn="ctr"/>
                      <a:r>
                        <a:rPr lang="en-US" sz="1600" dirty="0"/>
                        <a:t>134</a:t>
                      </a:r>
                    </a:p>
                  </a:txBody>
                  <a:tcPr anchor="ctr"/>
                </a:tc>
                <a:extLst>
                  <a:ext uri="{0D108BD9-81ED-4DB2-BD59-A6C34878D82A}">
                    <a16:rowId xmlns:a16="http://schemas.microsoft.com/office/drawing/2014/main" val="1633427946"/>
                  </a:ext>
                </a:extLst>
              </a:tr>
              <a:tr h="302998">
                <a:tc>
                  <a:txBody>
                    <a:bodyPr/>
                    <a:lstStyle/>
                    <a:p>
                      <a:r>
                        <a:rPr lang="en-US" sz="1600" dirty="0"/>
                        <a:t>Liquid Lines </a:t>
                      </a:r>
                    </a:p>
                  </a:txBody>
                  <a:tcPr anchor="ctr"/>
                </a:tc>
                <a:tc>
                  <a:txBody>
                    <a:bodyPr/>
                    <a:lstStyle/>
                    <a:p>
                      <a:pPr algn="ctr"/>
                      <a:r>
                        <a:rPr lang="en-US" sz="1600" dirty="0"/>
                        <a:t>12.5</a:t>
                      </a:r>
                    </a:p>
                  </a:txBody>
                  <a:tcPr anchor="ctr"/>
                </a:tc>
                <a:extLst>
                  <a:ext uri="{0D108BD9-81ED-4DB2-BD59-A6C34878D82A}">
                    <a16:rowId xmlns:a16="http://schemas.microsoft.com/office/drawing/2014/main" val="3822518432"/>
                  </a:ext>
                </a:extLst>
              </a:tr>
            </a:tbl>
          </a:graphicData>
        </a:graphic>
      </p:graphicFrame>
      <p:sp>
        <p:nvSpPr>
          <p:cNvPr id="4" name="Left Brace 3"/>
          <p:cNvSpPr/>
          <p:nvPr/>
        </p:nvSpPr>
        <p:spPr>
          <a:xfrm rot="5400000">
            <a:off x="3774707" y="-163007"/>
            <a:ext cx="1594586" cy="6391174"/>
          </a:xfrm>
          <a:prstGeom prst="leftBrace">
            <a:avLst/>
          </a:prstGeom>
          <a:noFill/>
          <a:ln w="3810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060288476"/>
              </p:ext>
            </p:extLst>
          </p:nvPr>
        </p:nvGraphicFramePr>
        <p:xfrm>
          <a:off x="81496" y="3208176"/>
          <a:ext cx="4249871" cy="1680310"/>
        </p:xfrm>
        <a:graphic>
          <a:graphicData uri="http://schemas.openxmlformats.org/drawingml/2006/table">
            <a:tbl>
              <a:tblPr firstRow="1" bandRow="1">
                <a:tableStyleId>{00A15C55-8517-42AA-B614-E9B94910E393}</a:tableStyleId>
              </a:tblPr>
              <a:tblGrid>
                <a:gridCol w="3210984">
                  <a:extLst>
                    <a:ext uri="{9D8B030D-6E8A-4147-A177-3AD203B41FA5}">
                      <a16:colId xmlns:a16="http://schemas.microsoft.com/office/drawing/2014/main" val="525357059"/>
                    </a:ext>
                  </a:extLst>
                </a:gridCol>
                <a:gridCol w="1038887">
                  <a:extLst>
                    <a:ext uri="{9D8B030D-6E8A-4147-A177-3AD203B41FA5}">
                      <a16:colId xmlns:a16="http://schemas.microsoft.com/office/drawing/2014/main" val="1233948781"/>
                    </a:ext>
                  </a:extLst>
                </a:gridCol>
              </a:tblGrid>
              <a:tr h="601796">
                <a:tc gridSpan="2">
                  <a:txBody>
                    <a:bodyPr/>
                    <a:lstStyle/>
                    <a:p>
                      <a:pPr algn="ctr"/>
                      <a:r>
                        <a:rPr lang="en-US" sz="1600" dirty="0"/>
                        <a:t>100% of</a:t>
                      </a:r>
                      <a:r>
                        <a:rPr lang="en-US" sz="1600" baseline="0" dirty="0"/>
                        <a:t> oil in Evaporator</a:t>
                      </a:r>
                    </a:p>
                    <a:p>
                      <a:pPr algn="ctr"/>
                      <a:r>
                        <a:rPr lang="en-US" sz="1600" baseline="0" dirty="0"/>
                        <a:t>(</a:t>
                      </a:r>
                      <a:r>
                        <a:rPr lang="en-US" sz="1600" baseline="0" dirty="0" err="1"/>
                        <a:t>Tevap</a:t>
                      </a:r>
                      <a:r>
                        <a:rPr lang="en-US" sz="1600" baseline="0" dirty="0"/>
                        <a:t>=Toil= -7.6 </a:t>
                      </a:r>
                      <a:r>
                        <a:rPr lang="en-US" sz="1600" baseline="30000" dirty="0"/>
                        <a:t>o</a:t>
                      </a:r>
                      <a:r>
                        <a:rPr lang="en-US" sz="1600" baseline="0" dirty="0"/>
                        <a:t>C; Solubility= 35%)</a:t>
                      </a:r>
                      <a:endParaRPr lang="en-US" sz="1600" dirty="0">
                        <a:solidFill>
                          <a:srgbClr val="A13034"/>
                        </a:solidFill>
                      </a:endParaRPr>
                    </a:p>
                  </a:txBody>
                  <a:tcPr anchor="ctr">
                    <a:solidFill>
                      <a:srgbClr val="0070C0"/>
                    </a:solidFill>
                  </a:tcPr>
                </a:tc>
                <a:tc hMerge="1">
                  <a:txBody>
                    <a:bodyPr/>
                    <a:lstStyle/>
                    <a:p>
                      <a:endParaRPr lang="en-US" dirty="0"/>
                    </a:p>
                  </a:txBody>
                  <a:tcPr/>
                </a:tc>
                <a:extLst>
                  <a:ext uri="{0D108BD9-81ED-4DB2-BD59-A6C34878D82A}">
                    <a16:rowId xmlns:a16="http://schemas.microsoft.com/office/drawing/2014/main" val="4052592656"/>
                  </a:ext>
                </a:extLst>
              </a:tr>
              <a:tr h="338516">
                <a:tc>
                  <a:txBody>
                    <a:bodyPr/>
                    <a:lstStyle/>
                    <a:p>
                      <a:r>
                        <a:rPr lang="en-US" sz="1600" dirty="0"/>
                        <a:t>Dissolved Ref. in oil</a:t>
                      </a:r>
                    </a:p>
                  </a:txBody>
                  <a:tcPr/>
                </a:tc>
                <a:tc>
                  <a:txBody>
                    <a:bodyPr/>
                    <a:lstStyle/>
                    <a:p>
                      <a:r>
                        <a:rPr lang="en-US" sz="1600" dirty="0"/>
                        <a:t>375 g</a:t>
                      </a:r>
                    </a:p>
                  </a:txBody>
                  <a:tcPr/>
                </a:tc>
                <a:extLst>
                  <a:ext uri="{0D108BD9-81ED-4DB2-BD59-A6C34878D82A}">
                    <a16:rowId xmlns:a16="http://schemas.microsoft.com/office/drawing/2014/main" val="2839611919"/>
                  </a:ext>
                </a:extLst>
              </a:tr>
              <a:tr h="348408">
                <a:tc>
                  <a:txBody>
                    <a:bodyPr/>
                    <a:lstStyle/>
                    <a:p>
                      <a:r>
                        <a:rPr lang="en-US" sz="1600" dirty="0"/>
                        <a:t>Total system charge</a:t>
                      </a:r>
                    </a:p>
                  </a:txBody>
                  <a:tcPr/>
                </a:tc>
                <a:tc>
                  <a:txBody>
                    <a:bodyPr/>
                    <a:lstStyle/>
                    <a:p>
                      <a:r>
                        <a:rPr lang="en-US" sz="1600" dirty="0"/>
                        <a:t>759.5 g</a:t>
                      </a:r>
                    </a:p>
                  </a:txBody>
                  <a:tcPr/>
                </a:tc>
                <a:extLst>
                  <a:ext uri="{0D108BD9-81ED-4DB2-BD59-A6C34878D82A}">
                    <a16:rowId xmlns:a16="http://schemas.microsoft.com/office/drawing/2014/main" val="1323109189"/>
                  </a:ext>
                </a:extLst>
              </a:tr>
              <a:tr h="391590">
                <a:tc>
                  <a:txBody>
                    <a:bodyPr/>
                    <a:lstStyle/>
                    <a:p>
                      <a:r>
                        <a:rPr lang="en-US" sz="1600" dirty="0"/>
                        <a:t>Deviation from actual charge </a:t>
                      </a:r>
                    </a:p>
                  </a:txBody>
                  <a:tcPr/>
                </a:tc>
                <a:tc>
                  <a:txBody>
                    <a:bodyPr/>
                    <a:lstStyle/>
                    <a:p>
                      <a:r>
                        <a:rPr lang="en-US" sz="1600" b="1" dirty="0">
                          <a:solidFill>
                            <a:srgbClr val="A13034"/>
                          </a:solidFill>
                        </a:rPr>
                        <a:t>+309.5 g</a:t>
                      </a:r>
                    </a:p>
                  </a:txBody>
                  <a:tcPr/>
                </a:tc>
                <a:extLst>
                  <a:ext uri="{0D108BD9-81ED-4DB2-BD59-A6C34878D82A}">
                    <a16:rowId xmlns:a16="http://schemas.microsoft.com/office/drawing/2014/main" val="1994981188"/>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226961572"/>
              </p:ext>
            </p:extLst>
          </p:nvPr>
        </p:nvGraphicFramePr>
        <p:xfrm>
          <a:off x="4887146" y="3208176"/>
          <a:ext cx="4134368" cy="1680310"/>
        </p:xfrm>
        <a:graphic>
          <a:graphicData uri="http://schemas.openxmlformats.org/drawingml/2006/table">
            <a:tbl>
              <a:tblPr firstRow="1" bandRow="1">
                <a:tableStyleId>{21E4AEA4-8DFA-4A89-87EB-49C32662AFE0}</a:tableStyleId>
              </a:tblPr>
              <a:tblGrid>
                <a:gridCol w="3196324">
                  <a:extLst>
                    <a:ext uri="{9D8B030D-6E8A-4147-A177-3AD203B41FA5}">
                      <a16:colId xmlns:a16="http://schemas.microsoft.com/office/drawing/2014/main" val="525357059"/>
                    </a:ext>
                  </a:extLst>
                </a:gridCol>
                <a:gridCol w="938044">
                  <a:extLst>
                    <a:ext uri="{9D8B030D-6E8A-4147-A177-3AD203B41FA5}">
                      <a16:colId xmlns:a16="http://schemas.microsoft.com/office/drawing/2014/main" val="1233948781"/>
                    </a:ext>
                  </a:extLst>
                </a:gridCol>
              </a:tblGrid>
              <a:tr h="593489">
                <a:tc gridSpan="2">
                  <a:txBody>
                    <a:bodyPr/>
                    <a:lstStyle/>
                    <a:p>
                      <a:pPr algn="ctr"/>
                      <a:r>
                        <a:rPr lang="en-US" sz="1600" dirty="0"/>
                        <a:t>100% of</a:t>
                      </a:r>
                      <a:r>
                        <a:rPr lang="en-US" sz="1600" baseline="0" dirty="0"/>
                        <a:t> oil in Condenser</a:t>
                      </a:r>
                    </a:p>
                    <a:p>
                      <a:pPr algn="ctr"/>
                      <a:r>
                        <a:rPr lang="en-US" sz="1600" b="1" kern="1200" baseline="0" dirty="0">
                          <a:solidFill>
                            <a:schemeClr val="lt1"/>
                          </a:solidFill>
                          <a:latin typeface="+mn-lt"/>
                          <a:ea typeface="+mn-ea"/>
                          <a:cs typeface="+mn-cs"/>
                        </a:rPr>
                        <a:t>(</a:t>
                      </a:r>
                      <a:r>
                        <a:rPr lang="en-US" sz="1600" b="1" kern="1200" baseline="0" dirty="0" err="1">
                          <a:solidFill>
                            <a:schemeClr val="lt1"/>
                          </a:solidFill>
                          <a:latin typeface="+mn-lt"/>
                          <a:ea typeface="+mn-ea"/>
                          <a:cs typeface="+mn-cs"/>
                        </a:rPr>
                        <a:t>Tcond</a:t>
                      </a:r>
                      <a:r>
                        <a:rPr lang="en-US" sz="1600" b="1" kern="1200" baseline="0" dirty="0">
                          <a:solidFill>
                            <a:schemeClr val="lt1"/>
                          </a:solidFill>
                          <a:latin typeface="+mn-lt"/>
                          <a:ea typeface="+mn-ea"/>
                          <a:cs typeface="+mn-cs"/>
                        </a:rPr>
                        <a:t>=Toil= 35.5 </a:t>
                      </a:r>
                      <a:r>
                        <a:rPr lang="en-US" sz="1600" b="1" kern="1200" baseline="30000" dirty="0">
                          <a:solidFill>
                            <a:schemeClr val="lt1"/>
                          </a:solidFill>
                          <a:latin typeface="+mn-lt"/>
                          <a:ea typeface="+mn-ea"/>
                          <a:cs typeface="+mn-cs"/>
                        </a:rPr>
                        <a:t>o</a:t>
                      </a:r>
                      <a:r>
                        <a:rPr lang="en-US" sz="1600" b="1" kern="1200" baseline="0" dirty="0">
                          <a:solidFill>
                            <a:schemeClr val="lt1"/>
                          </a:solidFill>
                          <a:latin typeface="+mn-lt"/>
                          <a:ea typeface="+mn-ea"/>
                          <a:cs typeface="+mn-cs"/>
                        </a:rPr>
                        <a:t>C; Solubility= 37%)</a:t>
                      </a:r>
                    </a:p>
                  </a:txBody>
                  <a:tcPr anchor="ctr"/>
                </a:tc>
                <a:tc hMerge="1">
                  <a:txBody>
                    <a:bodyPr/>
                    <a:lstStyle/>
                    <a:p>
                      <a:endParaRPr lang="en-US" dirty="0"/>
                    </a:p>
                  </a:txBody>
                  <a:tcPr/>
                </a:tc>
                <a:extLst>
                  <a:ext uri="{0D108BD9-81ED-4DB2-BD59-A6C34878D82A}">
                    <a16:rowId xmlns:a16="http://schemas.microsoft.com/office/drawing/2014/main" val="4052592656"/>
                  </a:ext>
                </a:extLst>
              </a:tr>
              <a:tr h="343599">
                <a:tc>
                  <a:txBody>
                    <a:bodyPr/>
                    <a:lstStyle/>
                    <a:p>
                      <a:r>
                        <a:rPr lang="en-US" sz="1600" dirty="0"/>
                        <a:t>Dissolved Ref. in oil</a:t>
                      </a:r>
                    </a:p>
                  </a:txBody>
                  <a:tcPr/>
                </a:tc>
                <a:tc>
                  <a:txBody>
                    <a:bodyPr/>
                    <a:lstStyle/>
                    <a:p>
                      <a:r>
                        <a:rPr lang="en-US" sz="1600" dirty="0"/>
                        <a:t>367.5 g</a:t>
                      </a:r>
                    </a:p>
                  </a:txBody>
                  <a:tcPr/>
                </a:tc>
                <a:extLst>
                  <a:ext uri="{0D108BD9-81ED-4DB2-BD59-A6C34878D82A}">
                    <a16:rowId xmlns:a16="http://schemas.microsoft.com/office/drawing/2014/main" val="2839611919"/>
                  </a:ext>
                </a:extLst>
              </a:tr>
              <a:tr h="343599">
                <a:tc>
                  <a:txBody>
                    <a:bodyPr/>
                    <a:lstStyle/>
                    <a:p>
                      <a:r>
                        <a:rPr lang="en-US" sz="1600" dirty="0"/>
                        <a:t>Total system charge</a:t>
                      </a:r>
                    </a:p>
                  </a:txBody>
                  <a:tcPr/>
                </a:tc>
                <a:tc>
                  <a:txBody>
                    <a:bodyPr/>
                    <a:lstStyle/>
                    <a:p>
                      <a:r>
                        <a:rPr lang="en-US" sz="1600" dirty="0"/>
                        <a:t>752 g</a:t>
                      </a:r>
                    </a:p>
                  </a:txBody>
                  <a:tcPr/>
                </a:tc>
                <a:extLst>
                  <a:ext uri="{0D108BD9-81ED-4DB2-BD59-A6C34878D82A}">
                    <a16:rowId xmlns:a16="http://schemas.microsoft.com/office/drawing/2014/main" val="1323109189"/>
                  </a:ext>
                </a:extLst>
              </a:tr>
              <a:tr h="399623">
                <a:tc>
                  <a:txBody>
                    <a:bodyPr/>
                    <a:lstStyle/>
                    <a:p>
                      <a:r>
                        <a:rPr lang="en-US" sz="1600" dirty="0"/>
                        <a:t>Deviation from actual charge </a:t>
                      </a:r>
                    </a:p>
                  </a:txBody>
                  <a:tcPr/>
                </a:tc>
                <a:tc>
                  <a:txBody>
                    <a:bodyPr/>
                    <a:lstStyle/>
                    <a:p>
                      <a:r>
                        <a:rPr lang="en-US" sz="1600" b="1" kern="1200" dirty="0">
                          <a:solidFill>
                            <a:srgbClr val="A13034"/>
                          </a:solidFill>
                          <a:latin typeface="+mn-lt"/>
                          <a:ea typeface="+mn-ea"/>
                          <a:cs typeface="+mn-cs"/>
                        </a:rPr>
                        <a:t>+302 g </a:t>
                      </a:r>
                    </a:p>
                  </a:txBody>
                  <a:tcPr/>
                </a:tc>
                <a:extLst>
                  <a:ext uri="{0D108BD9-81ED-4DB2-BD59-A6C34878D82A}">
                    <a16:rowId xmlns:a16="http://schemas.microsoft.com/office/drawing/2014/main" val="1994981188"/>
                  </a:ext>
                </a:extLst>
              </a:tr>
            </a:tbl>
          </a:graphicData>
        </a:graphic>
      </p:graphicFrame>
      <p:sp>
        <p:nvSpPr>
          <p:cNvPr id="9" name="Rectangle 8"/>
          <p:cNvSpPr/>
          <p:nvPr/>
        </p:nvSpPr>
        <p:spPr>
          <a:xfrm>
            <a:off x="0" y="5273078"/>
            <a:ext cx="9144000" cy="830997"/>
          </a:xfrm>
          <a:prstGeom prst="rect">
            <a:avLst/>
          </a:prstGeom>
        </p:spPr>
        <p:txBody>
          <a:bodyPr wrap="square">
            <a:spAutoFit/>
          </a:bodyPr>
          <a:lstStyle/>
          <a:p>
            <a:pPr marL="285750" indent="-285750">
              <a:buFont typeface="Wingdings" panose="05000000000000000000" pitchFamily="2" charset="2"/>
              <a:buChar char="q"/>
            </a:pPr>
            <a:r>
              <a:rPr lang="en-US" sz="1600" dirty="0"/>
              <a:t>This analysis implies that when the oil migrates to condenser or evaporator (</a:t>
            </a:r>
            <a:r>
              <a:rPr lang="en-US" sz="1600" dirty="0">
                <a:solidFill>
                  <a:srgbClr val="A13034"/>
                </a:solidFill>
              </a:rPr>
              <a:t>oil retention</a:t>
            </a:r>
            <a:r>
              <a:rPr lang="en-US" sz="1600" dirty="0"/>
              <a:t>), the </a:t>
            </a:r>
            <a:r>
              <a:rPr lang="en-US" sz="1600" dirty="0">
                <a:solidFill>
                  <a:srgbClr val="A13034"/>
                </a:solidFill>
              </a:rPr>
              <a:t>solubility of refrigerant significantly increases</a:t>
            </a:r>
            <a:r>
              <a:rPr lang="en-US" sz="1600" dirty="0"/>
              <a:t>, and the oil is capable of absorb a large amount of charge.</a:t>
            </a:r>
          </a:p>
        </p:txBody>
      </p:sp>
      <p:sp>
        <p:nvSpPr>
          <p:cNvPr id="13" name="TextBox 12">
            <a:extLst>
              <a:ext uri="{FF2B5EF4-FFF2-40B4-BE49-F238E27FC236}">
                <a16:creationId xmlns:a16="http://schemas.microsoft.com/office/drawing/2014/main" id="{C1ACC676-0CE7-4B36-B705-BE6A5E63C7C5}"/>
              </a:ext>
            </a:extLst>
          </p:cNvPr>
          <p:cNvSpPr txBox="1"/>
          <p:nvPr/>
        </p:nvSpPr>
        <p:spPr>
          <a:xfrm>
            <a:off x="3389395" y="664517"/>
            <a:ext cx="2365210" cy="338554"/>
          </a:xfrm>
          <a:prstGeom prst="rect">
            <a:avLst/>
          </a:prstGeom>
          <a:solidFill>
            <a:schemeClr val="bg1"/>
          </a:solidFill>
          <a:ln w="28575">
            <a:solidFill>
              <a:srgbClr val="A13034"/>
            </a:solidFill>
          </a:ln>
          <a:effectLst>
            <a:outerShdw blurRad="50800" dist="38100" dir="2700000" algn="tl" rotWithShape="0">
              <a:prstClr val="black">
                <a:alpha val="40000"/>
              </a:prstClr>
            </a:outerShdw>
          </a:effectLst>
        </p:spPr>
        <p:txBody>
          <a:bodyPr wrap="square" rtlCol="0">
            <a:spAutoFit/>
          </a:bodyPr>
          <a:lstStyle/>
          <a:p>
            <a:r>
              <a:rPr lang="en-US" sz="1600" b="1" dirty="0"/>
              <a:t>Actual Charge=450 g</a:t>
            </a:r>
          </a:p>
        </p:txBody>
      </p:sp>
    </p:spTree>
    <p:extLst>
      <p:ext uri="{BB962C8B-B14F-4D97-AF65-F5344CB8AC3E}">
        <p14:creationId xmlns:p14="http://schemas.microsoft.com/office/powerpoint/2010/main" val="5662995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501238-D000-4F8D-BB02-484B45AD5B37}"/>
              </a:ext>
            </a:extLst>
          </p:cNvPr>
          <p:cNvGrpSpPr/>
          <p:nvPr/>
        </p:nvGrpSpPr>
        <p:grpSpPr>
          <a:xfrm>
            <a:off x="4279441" y="3110473"/>
            <a:ext cx="4777011" cy="2872038"/>
            <a:chOff x="4279441" y="3110473"/>
            <a:chExt cx="4777011" cy="2872038"/>
          </a:xfrm>
        </p:grpSpPr>
        <p:pic>
          <p:nvPicPr>
            <p:cNvPr id="19" name="Picture 18" descr="A screenshot of a cell phone&#10;&#10;Description generated with very high confidence">
              <a:extLst>
                <a:ext uri="{FF2B5EF4-FFF2-40B4-BE49-F238E27FC236}">
                  <a16:creationId xmlns:a16="http://schemas.microsoft.com/office/drawing/2014/main" id="{82F16649-CF60-4640-AE32-BDEB85C39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441" y="3110473"/>
              <a:ext cx="4777011" cy="2872038"/>
            </a:xfrm>
            <a:prstGeom prst="rect">
              <a:avLst/>
            </a:prstGeom>
          </p:spPr>
        </p:pic>
        <p:sp>
          <p:nvSpPr>
            <p:cNvPr id="2" name="TextBox 1">
              <a:extLst>
                <a:ext uri="{FF2B5EF4-FFF2-40B4-BE49-F238E27FC236}">
                  <a16:creationId xmlns:a16="http://schemas.microsoft.com/office/drawing/2014/main" id="{D6D3633F-1CC1-4C59-A4D9-7398B41D934E}"/>
                </a:ext>
              </a:extLst>
            </p:cNvPr>
            <p:cNvSpPr txBox="1"/>
            <p:nvPr/>
          </p:nvSpPr>
          <p:spPr>
            <a:xfrm>
              <a:off x="6837517" y="5176083"/>
              <a:ext cx="1122171" cy="369332"/>
            </a:xfrm>
            <a:prstGeom prst="rect">
              <a:avLst/>
            </a:prstGeom>
            <a:solidFill>
              <a:schemeClr val="bg1"/>
            </a:solidFill>
          </p:spPr>
          <p:txBody>
            <a:bodyPr wrap="square" rtlCol="0">
              <a:spAutoFit/>
            </a:bodyPr>
            <a:lstStyle/>
            <a:p>
              <a:r>
                <a:rPr lang="en-US" dirty="0">
                  <a:solidFill>
                    <a:srgbClr val="A13034"/>
                  </a:solidFill>
                </a:rPr>
                <a:t>=0.255 L</a:t>
              </a:r>
              <a:endParaRPr lang="es-ES" dirty="0">
                <a:solidFill>
                  <a:srgbClr val="A13034"/>
                </a:solidFill>
              </a:endParaRPr>
            </a:p>
          </p:txBody>
        </p:sp>
        <p:sp>
          <p:nvSpPr>
            <p:cNvPr id="16" name="TextBox 15">
              <a:extLst>
                <a:ext uri="{FF2B5EF4-FFF2-40B4-BE49-F238E27FC236}">
                  <a16:creationId xmlns:a16="http://schemas.microsoft.com/office/drawing/2014/main" id="{7A4F3F43-CD22-452F-8AB0-BAA7CC5EBBFE}"/>
                </a:ext>
              </a:extLst>
            </p:cNvPr>
            <p:cNvSpPr txBox="1"/>
            <p:nvPr/>
          </p:nvSpPr>
          <p:spPr>
            <a:xfrm>
              <a:off x="6837516" y="5545415"/>
              <a:ext cx="1122171" cy="369332"/>
            </a:xfrm>
            <a:prstGeom prst="rect">
              <a:avLst/>
            </a:prstGeom>
            <a:solidFill>
              <a:schemeClr val="bg1"/>
            </a:solidFill>
          </p:spPr>
          <p:txBody>
            <a:bodyPr wrap="square" rtlCol="0">
              <a:spAutoFit/>
            </a:bodyPr>
            <a:lstStyle/>
            <a:p>
              <a:r>
                <a:rPr lang="en-US" dirty="0">
                  <a:solidFill>
                    <a:srgbClr val="A13034"/>
                  </a:solidFill>
                </a:rPr>
                <a:t>=0.445 L</a:t>
              </a:r>
              <a:endParaRPr lang="es-ES" dirty="0">
                <a:solidFill>
                  <a:srgbClr val="A13034"/>
                </a:solidFill>
              </a:endParaRPr>
            </a:p>
          </p:txBody>
        </p:sp>
      </p:grpSp>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27</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671263"/>
            <a:ext cx="9144000" cy="2308324"/>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A13034"/>
                </a:solidFill>
              </a:rPr>
              <a:t>Sheth</a:t>
            </a:r>
            <a:r>
              <a:rPr lang="es-ES" sz="1600" dirty="0">
                <a:solidFill>
                  <a:srgbClr val="A13034"/>
                </a:solidFill>
              </a:rPr>
              <a:t> and Newell (2005) </a:t>
            </a:r>
            <a:r>
              <a:rPr lang="en-US" sz="1600" dirty="0"/>
              <a:t>conducted</a:t>
            </a:r>
            <a:r>
              <a:rPr lang="es-ES" sz="1600" dirty="0"/>
              <a:t> </a:t>
            </a:r>
            <a:r>
              <a:rPr lang="en-US" sz="1600" dirty="0"/>
              <a:t>an</a:t>
            </a:r>
            <a:r>
              <a:rPr lang="es-ES" sz="1600" dirty="0"/>
              <a:t> experimental </a:t>
            </a:r>
            <a:r>
              <a:rPr lang="en-US" sz="1600" dirty="0"/>
              <a:t>campaign</a:t>
            </a:r>
            <a:r>
              <a:rPr lang="es-ES" sz="1600" dirty="0"/>
              <a:t> </a:t>
            </a:r>
            <a:r>
              <a:rPr lang="en-US" sz="1600" dirty="0"/>
              <a:t>to collect quantitative oil hold up data for a commercially available air conditioning system using R-22 as the refrigerant.</a:t>
            </a:r>
          </a:p>
          <a:p>
            <a:endParaRPr lang="en-US" sz="1600" dirty="0"/>
          </a:p>
          <a:p>
            <a:pPr marL="285750" indent="-285750">
              <a:buFont typeface="Wingdings" panose="05000000000000000000" pitchFamily="2" charset="2"/>
              <a:buChar char="q"/>
            </a:pPr>
            <a:r>
              <a:rPr lang="en-US" sz="1600" dirty="0"/>
              <a:t>The air conditioning unit used for this experiment is a Sunbeam model SCK 5200M air conditioner with a cooling capacity of 1524 W (5200 BTU/hour).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quantity of R-22 refrigerant in the system is 404 g. The design pressures for the unit are 2.55 </a:t>
            </a:r>
            <a:r>
              <a:rPr lang="en-US" sz="1600" dirty="0" err="1"/>
              <a:t>Mpa</a:t>
            </a:r>
            <a:r>
              <a:rPr lang="en-US" sz="1600" dirty="0"/>
              <a:t> on the high end and 1.03 </a:t>
            </a:r>
            <a:r>
              <a:rPr lang="en-US" sz="1600" dirty="0" err="1"/>
              <a:t>Mpa</a:t>
            </a:r>
            <a:r>
              <a:rPr lang="en-US" sz="1600" dirty="0"/>
              <a:t> on the low end.</a:t>
            </a:r>
          </a:p>
        </p:txBody>
      </p:sp>
      <p:grpSp>
        <p:nvGrpSpPr>
          <p:cNvPr id="9" name="Group 8">
            <a:extLst>
              <a:ext uri="{FF2B5EF4-FFF2-40B4-BE49-F238E27FC236}">
                <a16:creationId xmlns:a16="http://schemas.microsoft.com/office/drawing/2014/main" id="{80F085A3-7F3F-457A-8E1E-BC75CA8229D5}"/>
              </a:ext>
            </a:extLst>
          </p:cNvPr>
          <p:cNvGrpSpPr/>
          <p:nvPr/>
        </p:nvGrpSpPr>
        <p:grpSpPr>
          <a:xfrm>
            <a:off x="168124" y="2979587"/>
            <a:ext cx="3943194" cy="3305710"/>
            <a:chOff x="1709998" y="1584559"/>
            <a:chExt cx="5724002" cy="4894484"/>
          </a:xfrm>
        </p:grpSpPr>
        <p:pic>
          <p:nvPicPr>
            <p:cNvPr id="4" name="Picture 3">
              <a:extLst>
                <a:ext uri="{FF2B5EF4-FFF2-40B4-BE49-F238E27FC236}">
                  <a16:creationId xmlns:a16="http://schemas.microsoft.com/office/drawing/2014/main" id="{02FC7151-F490-4F0F-AD4B-BFED1D1B5A5E}"/>
                </a:ext>
              </a:extLst>
            </p:cNvPr>
            <p:cNvPicPr>
              <a:picLocks noChangeAspect="1"/>
            </p:cNvPicPr>
            <p:nvPr/>
          </p:nvPicPr>
          <p:blipFill>
            <a:blip r:embed="rId6"/>
            <a:stretch>
              <a:fillRect/>
            </a:stretch>
          </p:blipFill>
          <p:spPr>
            <a:xfrm>
              <a:off x="1709999" y="4022176"/>
              <a:ext cx="5724001" cy="2456867"/>
            </a:xfrm>
            <a:prstGeom prst="rect">
              <a:avLst/>
            </a:prstGeom>
          </p:spPr>
        </p:pic>
        <p:pic>
          <p:nvPicPr>
            <p:cNvPr id="8" name="Picture 7">
              <a:extLst>
                <a:ext uri="{FF2B5EF4-FFF2-40B4-BE49-F238E27FC236}">
                  <a16:creationId xmlns:a16="http://schemas.microsoft.com/office/drawing/2014/main" id="{D599D36A-E123-490D-BFB1-FB5E9507BF1F}"/>
                </a:ext>
              </a:extLst>
            </p:cNvPr>
            <p:cNvPicPr>
              <a:picLocks noChangeAspect="1"/>
            </p:cNvPicPr>
            <p:nvPr/>
          </p:nvPicPr>
          <p:blipFill>
            <a:blip r:embed="rId7"/>
            <a:stretch>
              <a:fillRect/>
            </a:stretch>
          </p:blipFill>
          <p:spPr>
            <a:xfrm>
              <a:off x="1709998" y="1584559"/>
              <a:ext cx="5724001" cy="2456867"/>
            </a:xfrm>
            <a:prstGeom prst="rect">
              <a:avLst/>
            </a:prstGeom>
          </p:spPr>
        </p:pic>
      </p:grpSp>
      <p:sp>
        <p:nvSpPr>
          <p:cNvPr id="10" name="Rectangle 9">
            <a:extLst>
              <a:ext uri="{FF2B5EF4-FFF2-40B4-BE49-F238E27FC236}">
                <a16:creationId xmlns:a16="http://schemas.microsoft.com/office/drawing/2014/main" id="{F8907B22-0DA5-44F2-A350-E4BC6F7B08E3}"/>
              </a:ext>
            </a:extLst>
          </p:cNvPr>
          <p:cNvSpPr/>
          <p:nvPr/>
        </p:nvSpPr>
        <p:spPr>
          <a:xfrm>
            <a:off x="1117652" y="3661275"/>
            <a:ext cx="2821022" cy="885217"/>
          </a:xfrm>
          <a:prstGeom prst="rect">
            <a:avLst/>
          </a:prstGeom>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The current evaporator volume=</a:t>
            </a:r>
            <a:r>
              <a:rPr lang="en-US" sz="1600" b="1" dirty="0">
                <a:solidFill>
                  <a:srgbClr val="A13034"/>
                </a:solidFill>
              </a:rPr>
              <a:t>3.13 L</a:t>
            </a:r>
            <a:r>
              <a:rPr lang="en-US" sz="1600" dirty="0"/>
              <a:t> (larger by 2.9 L)</a:t>
            </a:r>
            <a:endParaRPr lang="es-ES" sz="1600" dirty="0"/>
          </a:p>
        </p:txBody>
      </p:sp>
      <p:cxnSp>
        <p:nvCxnSpPr>
          <p:cNvPr id="15" name="Straight Arrow Connector 14">
            <a:extLst>
              <a:ext uri="{FF2B5EF4-FFF2-40B4-BE49-F238E27FC236}">
                <a16:creationId xmlns:a16="http://schemas.microsoft.com/office/drawing/2014/main" id="{A20933CC-9CF6-4F86-9104-E51F2C5C5CFD}"/>
              </a:ext>
            </a:extLst>
          </p:cNvPr>
          <p:cNvCxnSpPr>
            <a:stCxn id="10" idx="3"/>
          </p:cNvCxnSpPr>
          <p:nvPr/>
        </p:nvCxnSpPr>
        <p:spPr>
          <a:xfrm>
            <a:off x="3938674" y="4103884"/>
            <a:ext cx="2296756" cy="1184027"/>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3B03CF43-A5C2-487A-A139-4FECD0E4ECA3}"/>
              </a:ext>
            </a:extLst>
          </p:cNvPr>
          <p:cNvSpPr/>
          <p:nvPr/>
        </p:nvSpPr>
        <p:spPr>
          <a:xfrm>
            <a:off x="1117652" y="4747137"/>
            <a:ext cx="2821022" cy="885217"/>
          </a:xfrm>
          <a:prstGeom prst="rect">
            <a:avLst/>
          </a:prstGeom>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The current condensers volume=</a:t>
            </a:r>
            <a:r>
              <a:rPr lang="en-US" sz="1600" b="1" dirty="0">
                <a:solidFill>
                  <a:srgbClr val="A13034"/>
                </a:solidFill>
              </a:rPr>
              <a:t>0.58 L</a:t>
            </a:r>
            <a:r>
              <a:rPr lang="en-US" sz="1600" dirty="0"/>
              <a:t> (larger by 0.135 L)</a:t>
            </a:r>
            <a:endParaRPr lang="es-ES" sz="1600" dirty="0"/>
          </a:p>
        </p:txBody>
      </p:sp>
      <p:cxnSp>
        <p:nvCxnSpPr>
          <p:cNvPr id="20" name="Straight Arrow Connector 19">
            <a:extLst>
              <a:ext uri="{FF2B5EF4-FFF2-40B4-BE49-F238E27FC236}">
                <a16:creationId xmlns:a16="http://schemas.microsoft.com/office/drawing/2014/main" id="{3FAFCD71-C2F6-4663-B741-2890EE3E98EC}"/>
              </a:ext>
            </a:extLst>
          </p:cNvPr>
          <p:cNvCxnSpPr>
            <a:stCxn id="23" idx="3"/>
          </p:cNvCxnSpPr>
          <p:nvPr/>
        </p:nvCxnSpPr>
        <p:spPr>
          <a:xfrm>
            <a:off x="3938674" y="5189746"/>
            <a:ext cx="2217905" cy="520390"/>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04265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28</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4225485"/>
            <a:ext cx="9144000" cy="1569660"/>
          </a:xfrm>
          <a:prstGeom prst="rect">
            <a:avLst/>
          </a:prstGeom>
        </p:spPr>
        <p:txBody>
          <a:bodyPr wrap="square">
            <a:spAutoFit/>
          </a:bodyPr>
          <a:lstStyle/>
          <a:p>
            <a:pPr marL="285750" indent="-285750">
              <a:buFont typeface="Wingdings" panose="05000000000000000000" pitchFamily="2" charset="2"/>
              <a:buChar char="q"/>
            </a:pPr>
            <a:r>
              <a:rPr lang="en-US" sz="1600" dirty="0"/>
              <a:t>The system was turned on and then allowed to stabilize for approximately 2 hours. After this the power to the compressor was cut off while all the shut off valves were simultaneously turned off to trap the refrigerant and oil in the respective components.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components was then disconnected from the system and weighed. In order to evaluate the mass of refrigerant and oil trapped in each one.</a:t>
            </a:r>
          </a:p>
        </p:txBody>
      </p:sp>
      <p:pic>
        <p:nvPicPr>
          <p:cNvPr id="7" name="Picture 6" descr="A close up of a map&#10;&#10;Description generated with high confidence">
            <a:extLst>
              <a:ext uri="{FF2B5EF4-FFF2-40B4-BE49-F238E27FC236}">
                <a16:creationId xmlns:a16="http://schemas.microsoft.com/office/drawing/2014/main" id="{7F63729D-D4B4-4367-9CB7-B43B58C3FF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5174" y="815099"/>
            <a:ext cx="4466122" cy="3280586"/>
          </a:xfrm>
          <a:prstGeom prst="rect">
            <a:avLst/>
          </a:prstGeom>
        </p:spPr>
      </p:pic>
      <p:sp>
        <p:nvSpPr>
          <p:cNvPr id="13" name="Oval 12">
            <a:extLst>
              <a:ext uri="{FF2B5EF4-FFF2-40B4-BE49-F238E27FC236}">
                <a16:creationId xmlns:a16="http://schemas.microsoft.com/office/drawing/2014/main" id="{2995EA65-F825-4523-81DD-021102E3253C}"/>
              </a:ext>
            </a:extLst>
          </p:cNvPr>
          <p:cNvSpPr/>
          <p:nvPr/>
        </p:nvSpPr>
        <p:spPr>
          <a:xfrm>
            <a:off x="2607046" y="1596548"/>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7" name="Oval 16">
            <a:extLst>
              <a:ext uri="{FF2B5EF4-FFF2-40B4-BE49-F238E27FC236}">
                <a16:creationId xmlns:a16="http://schemas.microsoft.com/office/drawing/2014/main" id="{431FB56E-CBE3-41D3-A10F-3D2E867529B5}"/>
              </a:ext>
            </a:extLst>
          </p:cNvPr>
          <p:cNvSpPr/>
          <p:nvPr/>
        </p:nvSpPr>
        <p:spPr>
          <a:xfrm>
            <a:off x="2752722" y="815098"/>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9" name="Oval 18">
            <a:extLst>
              <a:ext uri="{FF2B5EF4-FFF2-40B4-BE49-F238E27FC236}">
                <a16:creationId xmlns:a16="http://schemas.microsoft.com/office/drawing/2014/main" id="{161D4F47-D8BB-4FD8-A8D5-CE4A42143697}"/>
              </a:ext>
            </a:extLst>
          </p:cNvPr>
          <p:cNvSpPr/>
          <p:nvPr/>
        </p:nvSpPr>
        <p:spPr>
          <a:xfrm>
            <a:off x="3779180" y="803700"/>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0" name="Oval 19">
            <a:extLst>
              <a:ext uri="{FF2B5EF4-FFF2-40B4-BE49-F238E27FC236}">
                <a16:creationId xmlns:a16="http://schemas.microsoft.com/office/drawing/2014/main" id="{1ADDC567-00BB-4362-A77C-D90CF624F603}"/>
              </a:ext>
            </a:extLst>
          </p:cNvPr>
          <p:cNvSpPr/>
          <p:nvPr/>
        </p:nvSpPr>
        <p:spPr>
          <a:xfrm>
            <a:off x="4314823" y="815097"/>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1" name="Oval 20">
            <a:extLst>
              <a:ext uri="{FF2B5EF4-FFF2-40B4-BE49-F238E27FC236}">
                <a16:creationId xmlns:a16="http://schemas.microsoft.com/office/drawing/2014/main" id="{8A1CC46E-746A-4863-8E62-4ABD1DFF0275}"/>
              </a:ext>
            </a:extLst>
          </p:cNvPr>
          <p:cNvSpPr/>
          <p:nvPr/>
        </p:nvSpPr>
        <p:spPr>
          <a:xfrm>
            <a:off x="5054411" y="1445983"/>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2" name="Oval 21">
            <a:extLst>
              <a:ext uri="{FF2B5EF4-FFF2-40B4-BE49-F238E27FC236}">
                <a16:creationId xmlns:a16="http://schemas.microsoft.com/office/drawing/2014/main" id="{3AD314B4-B774-4CAF-A772-5067FEE64C8B}"/>
              </a:ext>
            </a:extLst>
          </p:cNvPr>
          <p:cNvSpPr/>
          <p:nvPr/>
        </p:nvSpPr>
        <p:spPr>
          <a:xfrm>
            <a:off x="6524622" y="1445982"/>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3" name="Oval 22">
            <a:extLst>
              <a:ext uri="{FF2B5EF4-FFF2-40B4-BE49-F238E27FC236}">
                <a16:creationId xmlns:a16="http://schemas.microsoft.com/office/drawing/2014/main" id="{D9C07A26-B357-4A28-A049-9C01EEDE5E83}"/>
              </a:ext>
            </a:extLst>
          </p:cNvPr>
          <p:cNvSpPr/>
          <p:nvPr/>
        </p:nvSpPr>
        <p:spPr>
          <a:xfrm>
            <a:off x="6294464" y="3439227"/>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4" name="Oval 23">
            <a:extLst>
              <a:ext uri="{FF2B5EF4-FFF2-40B4-BE49-F238E27FC236}">
                <a16:creationId xmlns:a16="http://schemas.microsoft.com/office/drawing/2014/main" id="{7AA6D931-02B9-4B98-9EBC-678EC5B2FA63}"/>
              </a:ext>
            </a:extLst>
          </p:cNvPr>
          <p:cNvSpPr/>
          <p:nvPr/>
        </p:nvSpPr>
        <p:spPr>
          <a:xfrm>
            <a:off x="5539188" y="2852039"/>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5" name="Oval 24">
            <a:extLst>
              <a:ext uri="{FF2B5EF4-FFF2-40B4-BE49-F238E27FC236}">
                <a16:creationId xmlns:a16="http://schemas.microsoft.com/office/drawing/2014/main" id="{3C19F7DA-9E54-406F-9594-879FD1D193F3}"/>
              </a:ext>
            </a:extLst>
          </p:cNvPr>
          <p:cNvSpPr/>
          <p:nvPr/>
        </p:nvSpPr>
        <p:spPr>
          <a:xfrm>
            <a:off x="4876234" y="2852038"/>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6" name="Oval 25">
            <a:extLst>
              <a:ext uri="{FF2B5EF4-FFF2-40B4-BE49-F238E27FC236}">
                <a16:creationId xmlns:a16="http://schemas.microsoft.com/office/drawing/2014/main" id="{6C5B978F-45A1-4047-9B43-78DCBB409823}"/>
              </a:ext>
            </a:extLst>
          </p:cNvPr>
          <p:cNvSpPr/>
          <p:nvPr/>
        </p:nvSpPr>
        <p:spPr>
          <a:xfrm>
            <a:off x="3480941" y="2852037"/>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7" name="Oval 26">
            <a:extLst>
              <a:ext uri="{FF2B5EF4-FFF2-40B4-BE49-F238E27FC236}">
                <a16:creationId xmlns:a16="http://schemas.microsoft.com/office/drawing/2014/main" id="{1A0F2EF4-94EF-4DAE-88AD-B7AD081A46C6}"/>
              </a:ext>
            </a:extLst>
          </p:cNvPr>
          <p:cNvSpPr/>
          <p:nvPr/>
        </p:nvSpPr>
        <p:spPr>
          <a:xfrm>
            <a:off x="3300294" y="2127061"/>
            <a:ext cx="335452" cy="188260"/>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16" name="Group 15">
            <a:extLst>
              <a:ext uri="{FF2B5EF4-FFF2-40B4-BE49-F238E27FC236}">
                <a16:creationId xmlns:a16="http://schemas.microsoft.com/office/drawing/2014/main" id="{61E5CE76-0B16-48A0-908C-5D5C33B5D888}"/>
              </a:ext>
            </a:extLst>
          </p:cNvPr>
          <p:cNvGrpSpPr/>
          <p:nvPr/>
        </p:nvGrpSpPr>
        <p:grpSpPr>
          <a:xfrm>
            <a:off x="1440009" y="1877168"/>
            <a:ext cx="1791477" cy="1076887"/>
            <a:chOff x="1293774" y="1740272"/>
            <a:chExt cx="1791477" cy="1076887"/>
          </a:xfrm>
        </p:grpSpPr>
        <p:sp>
          <p:nvSpPr>
            <p:cNvPr id="10" name="Multiplication Sign 9">
              <a:extLst>
                <a:ext uri="{FF2B5EF4-FFF2-40B4-BE49-F238E27FC236}">
                  <a16:creationId xmlns:a16="http://schemas.microsoft.com/office/drawing/2014/main" id="{1BA5EB90-02CB-41E2-B1C5-57E2A47BF14A}"/>
                </a:ext>
              </a:extLst>
            </p:cNvPr>
            <p:cNvSpPr/>
            <p:nvPr/>
          </p:nvSpPr>
          <p:spPr>
            <a:xfrm>
              <a:off x="2338939" y="1740272"/>
              <a:ext cx="746312" cy="1076887"/>
            </a:xfrm>
            <a:prstGeom prst="mathMultiply">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5" name="TextBox 14">
              <a:extLst>
                <a:ext uri="{FF2B5EF4-FFF2-40B4-BE49-F238E27FC236}">
                  <a16:creationId xmlns:a16="http://schemas.microsoft.com/office/drawing/2014/main" id="{075F1CCB-8E7F-48E8-A4C9-F04705416ADE}"/>
                </a:ext>
              </a:extLst>
            </p:cNvPr>
            <p:cNvSpPr txBox="1"/>
            <p:nvPr/>
          </p:nvSpPr>
          <p:spPr>
            <a:xfrm>
              <a:off x="1293774" y="2071825"/>
              <a:ext cx="1277470" cy="338554"/>
            </a:xfrm>
            <a:prstGeom prst="rect">
              <a:avLst/>
            </a:prstGeom>
            <a:noFill/>
          </p:spPr>
          <p:txBody>
            <a:bodyPr wrap="square" rtlCol="0">
              <a:spAutoFit/>
            </a:bodyPr>
            <a:lstStyle/>
            <a:p>
              <a:r>
                <a:rPr lang="en-US" sz="1600" dirty="0"/>
                <a:t>After 2 </a:t>
              </a:r>
              <a:r>
                <a:rPr lang="en-US" sz="1600" dirty="0" err="1"/>
                <a:t>hrs</a:t>
              </a:r>
              <a:endParaRPr lang="es-ES" sz="1600" dirty="0"/>
            </a:p>
          </p:txBody>
        </p:sp>
      </p:grpSp>
    </p:spTree>
    <p:extLst>
      <p:ext uri="{BB962C8B-B14F-4D97-AF65-F5344CB8AC3E}">
        <p14:creationId xmlns:p14="http://schemas.microsoft.com/office/powerpoint/2010/main" val="40721818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29</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558387"/>
            <a:ext cx="9144000" cy="584775"/>
          </a:xfrm>
          <a:prstGeom prst="rect">
            <a:avLst/>
          </a:prstGeom>
        </p:spPr>
        <p:txBody>
          <a:bodyPr wrap="square">
            <a:spAutoFit/>
          </a:bodyPr>
          <a:lstStyle/>
          <a:p>
            <a:pPr marL="285750" indent="-285750">
              <a:buFont typeface="Wingdings" panose="05000000000000000000" pitchFamily="2" charset="2"/>
              <a:buChar char="q"/>
            </a:pPr>
            <a:r>
              <a:rPr lang="en-US" sz="1600" dirty="0"/>
              <a:t>They concluded that the condenser and evaporator have the largest amount of oil and refrigerant out of all the components due to their size. </a:t>
            </a:r>
          </a:p>
        </p:txBody>
      </p:sp>
      <p:grpSp>
        <p:nvGrpSpPr>
          <p:cNvPr id="5" name="Group 4">
            <a:extLst>
              <a:ext uri="{FF2B5EF4-FFF2-40B4-BE49-F238E27FC236}">
                <a16:creationId xmlns:a16="http://schemas.microsoft.com/office/drawing/2014/main" id="{E6A81969-4D5E-4970-8911-4ED1336E627B}"/>
              </a:ext>
            </a:extLst>
          </p:cNvPr>
          <p:cNvGrpSpPr/>
          <p:nvPr/>
        </p:nvGrpSpPr>
        <p:grpSpPr>
          <a:xfrm>
            <a:off x="0" y="1152212"/>
            <a:ext cx="4491425" cy="3218266"/>
            <a:chOff x="0" y="1789635"/>
            <a:chExt cx="4491425" cy="3218266"/>
          </a:xfrm>
        </p:grpSpPr>
        <p:pic>
          <p:nvPicPr>
            <p:cNvPr id="3" name="Picture 2" descr="A screenshot of a cell phone&#10;&#10;Description generated with high confidence">
              <a:extLst>
                <a:ext uri="{FF2B5EF4-FFF2-40B4-BE49-F238E27FC236}">
                  <a16:creationId xmlns:a16="http://schemas.microsoft.com/office/drawing/2014/main" id="{DC397D22-8947-43A1-96B0-DBCDE44083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89635"/>
              <a:ext cx="4491425" cy="3218266"/>
            </a:xfrm>
            <a:prstGeom prst="rect">
              <a:avLst/>
            </a:prstGeom>
          </p:spPr>
        </p:pic>
        <p:sp>
          <p:nvSpPr>
            <p:cNvPr id="4" name="TextBox 3">
              <a:extLst>
                <a:ext uri="{FF2B5EF4-FFF2-40B4-BE49-F238E27FC236}">
                  <a16:creationId xmlns:a16="http://schemas.microsoft.com/office/drawing/2014/main" id="{9D75CD50-B8B6-4C18-8552-19C9FFB2165B}"/>
                </a:ext>
              </a:extLst>
            </p:cNvPr>
            <p:cNvSpPr txBox="1"/>
            <p:nvPr/>
          </p:nvSpPr>
          <p:spPr>
            <a:xfrm>
              <a:off x="2830749" y="2305456"/>
              <a:ext cx="1218737" cy="523220"/>
            </a:xfrm>
            <a:prstGeom prst="rect">
              <a:avLst/>
            </a:prstGeom>
            <a:noFill/>
            <a:ln>
              <a:solidFill>
                <a:schemeClr val="tx1"/>
              </a:solidFill>
            </a:ln>
          </p:spPr>
          <p:txBody>
            <a:bodyPr wrap="square" rtlCol="0">
              <a:spAutoFit/>
            </a:bodyPr>
            <a:lstStyle/>
            <a:p>
              <a:r>
                <a:rPr lang="en-US" sz="1400" dirty="0" err="1"/>
                <a:t>Tevap</a:t>
              </a:r>
              <a:r>
                <a:rPr lang="en-US" sz="1400" dirty="0"/>
                <a:t>=13 C</a:t>
              </a:r>
            </a:p>
            <a:p>
              <a:r>
                <a:rPr lang="en-US" sz="1400" dirty="0" err="1"/>
                <a:t>Tcond</a:t>
              </a:r>
              <a:r>
                <a:rPr lang="en-US" sz="1400" dirty="0"/>
                <a:t>=27 C</a:t>
              </a:r>
              <a:endParaRPr lang="es-ES" sz="1400" dirty="0"/>
            </a:p>
          </p:txBody>
        </p:sp>
      </p:grpSp>
      <p:sp>
        <p:nvSpPr>
          <p:cNvPr id="6" name="Oval 5">
            <a:extLst>
              <a:ext uri="{FF2B5EF4-FFF2-40B4-BE49-F238E27FC236}">
                <a16:creationId xmlns:a16="http://schemas.microsoft.com/office/drawing/2014/main" id="{E087CDD9-7BBA-4F85-B38E-5CEA1A142847}"/>
              </a:ext>
            </a:extLst>
          </p:cNvPr>
          <p:cNvSpPr/>
          <p:nvPr/>
        </p:nvSpPr>
        <p:spPr>
          <a:xfrm>
            <a:off x="3113240" y="3251822"/>
            <a:ext cx="430306" cy="906716"/>
          </a:xfrm>
          <a:prstGeom prst="ellipse">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8" name="TextBox 7">
            <a:extLst>
              <a:ext uri="{FF2B5EF4-FFF2-40B4-BE49-F238E27FC236}">
                <a16:creationId xmlns:a16="http://schemas.microsoft.com/office/drawing/2014/main" id="{43BE520F-62C0-44DF-91F9-9102E42C7215}"/>
              </a:ext>
            </a:extLst>
          </p:cNvPr>
          <p:cNvSpPr txBox="1"/>
          <p:nvPr/>
        </p:nvSpPr>
        <p:spPr>
          <a:xfrm>
            <a:off x="1344017" y="4183474"/>
            <a:ext cx="3227295" cy="523220"/>
          </a:xfrm>
          <a:prstGeom prst="rect">
            <a:avLst/>
          </a:prstGeom>
          <a:solidFill>
            <a:schemeClr val="bg1"/>
          </a:solidFill>
        </p:spPr>
        <p:txBody>
          <a:bodyPr wrap="square" rtlCol="0">
            <a:spAutoFit/>
          </a:bodyPr>
          <a:lstStyle/>
          <a:p>
            <a:r>
              <a:rPr lang="en-US" sz="1400" dirty="0"/>
              <a:t>Higher by 38%, compared to condenser</a:t>
            </a:r>
            <a:endParaRPr lang="es-ES" sz="1400" dirty="0"/>
          </a:p>
        </p:txBody>
      </p:sp>
      <p:grpSp>
        <p:nvGrpSpPr>
          <p:cNvPr id="29" name="Group 28">
            <a:extLst>
              <a:ext uri="{FF2B5EF4-FFF2-40B4-BE49-F238E27FC236}">
                <a16:creationId xmlns:a16="http://schemas.microsoft.com/office/drawing/2014/main" id="{46085604-057C-4A83-B4BF-1E60E160D014}"/>
              </a:ext>
            </a:extLst>
          </p:cNvPr>
          <p:cNvGrpSpPr/>
          <p:nvPr/>
        </p:nvGrpSpPr>
        <p:grpSpPr>
          <a:xfrm>
            <a:off x="4651200" y="1221928"/>
            <a:ext cx="4492800" cy="3051713"/>
            <a:chOff x="4651200" y="1375608"/>
            <a:chExt cx="4492800" cy="3051713"/>
          </a:xfrm>
        </p:grpSpPr>
        <p:pic>
          <p:nvPicPr>
            <p:cNvPr id="28" name="Picture 27" descr="A screenshot of a cell phone&#10;&#10;Description generated with high confidence">
              <a:extLst>
                <a:ext uri="{FF2B5EF4-FFF2-40B4-BE49-F238E27FC236}">
                  <a16:creationId xmlns:a16="http://schemas.microsoft.com/office/drawing/2014/main" id="{BCAAD2B2-797B-4697-B326-182706B2B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1200" y="1375608"/>
              <a:ext cx="4492800" cy="3051713"/>
            </a:xfrm>
            <a:prstGeom prst="rect">
              <a:avLst/>
            </a:prstGeom>
          </p:spPr>
        </p:pic>
        <p:sp>
          <p:nvSpPr>
            <p:cNvPr id="30" name="TextBox 29">
              <a:extLst>
                <a:ext uri="{FF2B5EF4-FFF2-40B4-BE49-F238E27FC236}">
                  <a16:creationId xmlns:a16="http://schemas.microsoft.com/office/drawing/2014/main" id="{66CD707F-6455-4BB1-BDCC-78D8BC5CCAA7}"/>
                </a:ext>
              </a:extLst>
            </p:cNvPr>
            <p:cNvSpPr txBox="1"/>
            <p:nvPr/>
          </p:nvSpPr>
          <p:spPr>
            <a:xfrm>
              <a:off x="7777985" y="1728224"/>
              <a:ext cx="1218737" cy="523220"/>
            </a:xfrm>
            <a:prstGeom prst="rect">
              <a:avLst/>
            </a:prstGeom>
            <a:noFill/>
            <a:ln>
              <a:solidFill>
                <a:schemeClr val="tx1"/>
              </a:solidFill>
            </a:ln>
          </p:spPr>
          <p:txBody>
            <a:bodyPr wrap="square" rtlCol="0">
              <a:spAutoFit/>
            </a:bodyPr>
            <a:lstStyle/>
            <a:p>
              <a:r>
                <a:rPr lang="en-US" sz="1400" dirty="0" err="1"/>
                <a:t>Tevap</a:t>
              </a:r>
              <a:r>
                <a:rPr lang="en-US" sz="1400" dirty="0"/>
                <a:t>=13 C</a:t>
              </a:r>
            </a:p>
            <a:p>
              <a:r>
                <a:rPr lang="en-US" sz="1400" dirty="0" err="1"/>
                <a:t>Tcond</a:t>
              </a:r>
              <a:r>
                <a:rPr lang="en-US" sz="1400" dirty="0"/>
                <a:t>=27 C</a:t>
              </a:r>
              <a:endParaRPr lang="es-ES" sz="1400" dirty="0"/>
            </a:p>
          </p:txBody>
        </p:sp>
      </p:grpSp>
      <p:sp>
        <p:nvSpPr>
          <p:cNvPr id="31" name="Oval 30">
            <a:extLst>
              <a:ext uri="{FF2B5EF4-FFF2-40B4-BE49-F238E27FC236}">
                <a16:creationId xmlns:a16="http://schemas.microsoft.com/office/drawing/2014/main" id="{33469CC7-3586-451F-854B-E16FA03F8D5D}"/>
              </a:ext>
            </a:extLst>
          </p:cNvPr>
          <p:cNvSpPr/>
          <p:nvPr/>
        </p:nvSpPr>
        <p:spPr>
          <a:xfrm>
            <a:off x="7714770" y="3104350"/>
            <a:ext cx="568618" cy="1014293"/>
          </a:xfrm>
          <a:prstGeom prst="ellipse">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33" name="Rectangle 32">
            <a:extLst>
              <a:ext uri="{FF2B5EF4-FFF2-40B4-BE49-F238E27FC236}">
                <a16:creationId xmlns:a16="http://schemas.microsoft.com/office/drawing/2014/main" id="{A786535F-A236-4DFE-A0E5-3750A3E70D40}"/>
              </a:ext>
            </a:extLst>
          </p:cNvPr>
          <p:cNvSpPr/>
          <p:nvPr/>
        </p:nvSpPr>
        <p:spPr>
          <a:xfrm>
            <a:off x="0" y="4726644"/>
            <a:ext cx="9144000" cy="1569660"/>
          </a:xfrm>
          <a:prstGeom prst="rect">
            <a:avLst/>
          </a:prstGeom>
        </p:spPr>
        <p:txBody>
          <a:bodyPr wrap="square">
            <a:spAutoFit/>
          </a:bodyPr>
          <a:lstStyle/>
          <a:p>
            <a:pPr marL="285750" indent="-285750">
              <a:buFont typeface="Wingdings" panose="05000000000000000000" pitchFamily="2" charset="2"/>
              <a:buChar char="q"/>
            </a:pPr>
            <a:r>
              <a:rPr lang="en-US" sz="1600" dirty="0"/>
              <a:t>They also tried to estimate the oil mass in system components using EES program, however the numerical results showed large deviations compared to experimental ones.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indicates the difficulty to estimate accurately the oil retention in different components, especially evaporators and condensers.</a:t>
            </a:r>
          </a:p>
        </p:txBody>
      </p:sp>
      <p:sp>
        <p:nvSpPr>
          <p:cNvPr id="34" name="TextBox 33">
            <a:extLst>
              <a:ext uri="{FF2B5EF4-FFF2-40B4-BE49-F238E27FC236}">
                <a16:creationId xmlns:a16="http://schemas.microsoft.com/office/drawing/2014/main" id="{8A72FFA4-AED1-434F-AEDC-5ED93CD9CBED}"/>
              </a:ext>
            </a:extLst>
          </p:cNvPr>
          <p:cNvSpPr txBox="1"/>
          <p:nvPr/>
        </p:nvSpPr>
        <p:spPr>
          <a:xfrm>
            <a:off x="5515166" y="4138593"/>
            <a:ext cx="3227295" cy="523220"/>
          </a:xfrm>
          <a:prstGeom prst="rect">
            <a:avLst/>
          </a:prstGeom>
          <a:solidFill>
            <a:schemeClr val="bg1"/>
          </a:solidFill>
        </p:spPr>
        <p:txBody>
          <a:bodyPr wrap="square" rtlCol="0">
            <a:spAutoFit/>
          </a:bodyPr>
          <a:lstStyle/>
          <a:p>
            <a:r>
              <a:rPr lang="en-US" sz="1400" dirty="0"/>
              <a:t>Higher by 142%, compared to condenser</a:t>
            </a:r>
            <a:endParaRPr lang="es-ES" sz="1400" dirty="0"/>
          </a:p>
        </p:txBody>
      </p:sp>
    </p:spTree>
    <p:extLst>
      <p:ext uri="{BB962C8B-B14F-4D97-AF65-F5344CB8AC3E}">
        <p14:creationId xmlns:p14="http://schemas.microsoft.com/office/powerpoint/2010/main" val="9712591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1" grpId="0" animBg="1"/>
      <p:bldP spid="33" grpId="0"/>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2" name="CuadroTexto 11"/>
          <p:cNvSpPr txBox="1"/>
          <p:nvPr/>
        </p:nvSpPr>
        <p:spPr>
          <a:xfrm>
            <a:off x="0" y="952450"/>
            <a:ext cx="9144000" cy="3738844"/>
          </a:xfrm>
          <a:prstGeom prst="rect">
            <a:avLst/>
          </a:prstGeom>
          <a:noFill/>
        </p:spPr>
        <p:txBody>
          <a:bodyPr wrap="square" rtlCol="0">
            <a:spAutoFit/>
          </a:bodyPr>
          <a:lstStyle/>
          <a:p>
            <a:pPr marL="285750" indent="-285750">
              <a:lnSpc>
                <a:spcPct val="150000"/>
              </a:lnSpc>
              <a:buClr>
                <a:srgbClr val="A13034"/>
              </a:buClr>
              <a:buFont typeface="Wingdings" panose="05000000000000000000" pitchFamily="2" charset="2"/>
              <a:buChar char="ü"/>
            </a:pPr>
            <a:r>
              <a:rPr lang="en-US" sz="1600" dirty="0"/>
              <a:t>Revising the IMST calculations and </a:t>
            </a:r>
            <a:r>
              <a:rPr lang="en-US" sz="1600" dirty="0">
                <a:solidFill>
                  <a:srgbClr val="A13034"/>
                </a:solidFill>
              </a:rPr>
              <a:t>validate the numerical results </a:t>
            </a:r>
            <a:r>
              <a:rPr lang="en-US" sz="1600" dirty="0"/>
              <a:t>with experimental ones.</a:t>
            </a:r>
          </a:p>
          <a:p>
            <a:pPr marL="285750" indent="-285750">
              <a:lnSpc>
                <a:spcPct val="150000"/>
              </a:lnSpc>
              <a:buClr>
                <a:srgbClr val="A13034"/>
              </a:buClr>
              <a:buFont typeface="Wingdings" panose="05000000000000000000" pitchFamily="2" charset="2"/>
              <a:buChar char="ü"/>
            </a:pPr>
            <a:r>
              <a:rPr lang="en-US" sz="1600" dirty="0"/>
              <a:t>Evaluating the </a:t>
            </a:r>
            <a:r>
              <a:rPr lang="en-US" sz="1600" dirty="0">
                <a:solidFill>
                  <a:srgbClr val="A13034"/>
                </a:solidFill>
              </a:rPr>
              <a:t>sources of deviation in the refrigerant charge </a:t>
            </a:r>
            <a:r>
              <a:rPr lang="en-US" sz="1600" dirty="0"/>
              <a:t>between numerical and experimental results.</a:t>
            </a:r>
          </a:p>
          <a:p>
            <a:pPr marL="285750" indent="-285750">
              <a:lnSpc>
                <a:spcPct val="150000"/>
              </a:lnSpc>
              <a:buClr>
                <a:srgbClr val="A13034"/>
              </a:buClr>
              <a:buFont typeface="Wingdings" panose="05000000000000000000" pitchFamily="2" charset="2"/>
              <a:buChar char="ü"/>
            </a:pPr>
            <a:r>
              <a:rPr lang="en-US" sz="1600" dirty="0"/>
              <a:t>Using </a:t>
            </a:r>
            <a:r>
              <a:rPr lang="en-US" sz="1600" dirty="0">
                <a:solidFill>
                  <a:srgbClr val="A13034"/>
                </a:solidFill>
              </a:rPr>
              <a:t>water as secondary fluid </a:t>
            </a:r>
            <a:r>
              <a:rPr lang="en-US" sz="1600" dirty="0"/>
              <a:t>in the condenser gives better performance for the system compared to Ethylene Glycol.</a:t>
            </a:r>
          </a:p>
          <a:p>
            <a:pPr marL="285750" indent="-285750">
              <a:lnSpc>
                <a:spcPct val="150000"/>
              </a:lnSpc>
              <a:buClr>
                <a:srgbClr val="A13034"/>
              </a:buClr>
              <a:buFont typeface="Wingdings" panose="05000000000000000000" pitchFamily="2" charset="2"/>
              <a:buChar char="ü"/>
            </a:pPr>
            <a:r>
              <a:rPr lang="en-US" sz="1600" dirty="0"/>
              <a:t>For the same inlet conditions, </a:t>
            </a:r>
            <a:r>
              <a:rPr lang="en-US" sz="1600" dirty="0">
                <a:solidFill>
                  <a:srgbClr val="A13034"/>
                </a:solidFill>
              </a:rPr>
              <a:t>Evap_Exp_V2</a:t>
            </a:r>
            <a:r>
              <a:rPr lang="en-US" sz="1600" dirty="0"/>
              <a:t>  is much better than </a:t>
            </a:r>
            <a:r>
              <a:rPr lang="en-US" sz="1600" dirty="0">
                <a:solidFill>
                  <a:srgbClr val="A13034"/>
                </a:solidFill>
              </a:rPr>
              <a:t>Evap_Exp_V1</a:t>
            </a:r>
            <a:r>
              <a:rPr lang="en-US" sz="1600" dirty="0"/>
              <a:t> regarding the capacity and system COP.</a:t>
            </a:r>
          </a:p>
          <a:p>
            <a:pPr marL="285750" indent="-285750">
              <a:lnSpc>
                <a:spcPct val="150000"/>
              </a:lnSpc>
              <a:buClr>
                <a:srgbClr val="A13034"/>
              </a:buClr>
              <a:buFont typeface="Wingdings" panose="05000000000000000000" pitchFamily="2" charset="2"/>
              <a:buChar char="ü"/>
            </a:pPr>
            <a:r>
              <a:rPr lang="en-US" sz="1600" dirty="0">
                <a:solidFill>
                  <a:srgbClr val="A13034"/>
                </a:solidFill>
              </a:rPr>
              <a:t>Reducing the condenser plates </a:t>
            </a:r>
            <a:r>
              <a:rPr lang="en-US" sz="1600" dirty="0"/>
              <a:t>and </a:t>
            </a:r>
            <a:r>
              <a:rPr lang="en-US" sz="1600" dirty="0">
                <a:solidFill>
                  <a:srgbClr val="A13034"/>
                </a:solidFill>
              </a:rPr>
              <a:t>increasing the water flow rate </a:t>
            </a:r>
            <a:r>
              <a:rPr lang="en-US" sz="1600" dirty="0"/>
              <a:t>is considered to be a good suggestion to enhance the current system.</a:t>
            </a:r>
          </a:p>
          <a:p>
            <a:pPr marL="285750" indent="-285750">
              <a:lnSpc>
                <a:spcPct val="150000"/>
              </a:lnSpc>
              <a:buClr>
                <a:srgbClr val="A13034"/>
              </a:buClr>
              <a:buFont typeface="Wingdings" panose="05000000000000000000" pitchFamily="2" charset="2"/>
              <a:buChar char="ü"/>
            </a:pPr>
            <a:r>
              <a:rPr lang="en-US" sz="1600" dirty="0"/>
              <a:t>Proposing </a:t>
            </a:r>
            <a:r>
              <a:rPr lang="en-US" sz="1600" dirty="0">
                <a:solidFill>
                  <a:srgbClr val="A13034"/>
                </a:solidFill>
              </a:rPr>
              <a:t>new compact design </a:t>
            </a:r>
            <a:r>
              <a:rPr lang="en-US" sz="1600" dirty="0"/>
              <a:t>for the evaporator.</a:t>
            </a:r>
          </a:p>
        </p:txBody>
      </p:sp>
      <p:pic>
        <p:nvPicPr>
          <p:cNvPr id="7"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64927" cy="353188"/>
          </a:xfrm>
          <a:prstGeom prst="rect">
            <a:avLst/>
          </a:prstGeom>
        </p:spPr>
      </p:pic>
      <p:sp>
        <p:nvSpPr>
          <p:cNvPr id="2" name="TextBox 1"/>
          <p:cNvSpPr txBox="1"/>
          <p:nvPr/>
        </p:nvSpPr>
        <p:spPr>
          <a:xfrm>
            <a:off x="168124" y="166350"/>
            <a:ext cx="5683199" cy="430887"/>
          </a:xfrm>
          <a:prstGeom prst="rect">
            <a:avLst/>
          </a:prstGeom>
          <a:noFill/>
        </p:spPr>
        <p:txBody>
          <a:bodyPr wrap="square" rtlCol="0">
            <a:spAutoFit/>
          </a:bodyPr>
          <a:lstStyle/>
          <a:p>
            <a:r>
              <a:rPr lang="en-US" sz="2200" b="1" dirty="0">
                <a:solidFill>
                  <a:schemeClr val="accent4">
                    <a:lumMod val="40000"/>
                    <a:lumOff val="60000"/>
                  </a:schemeClr>
                </a:solidFill>
              </a:rPr>
              <a:t>R</a:t>
            </a:r>
            <a:r>
              <a:rPr lang="en-US" sz="2200" dirty="0">
                <a:solidFill>
                  <a:schemeClr val="bg1"/>
                </a:solidFill>
              </a:rPr>
              <a:t>ecommendations of the Previous Work</a:t>
            </a:r>
          </a:p>
        </p:txBody>
      </p:sp>
    </p:spTree>
    <p:extLst>
      <p:ext uri="{BB962C8B-B14F-4D97-AF65-F5344CB8AC3E}">
        <p14:creationId xmlns:p14="http://schemas.microsoft.com/office/powerpoint/2010/main" val="19063826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30</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671263"/>
            <a:ext cx="9144000" cy="4278094"/>
          </a:xfrm>
          <a:prstGeom prst="rect">
            <a:avLst/>
          </a:prstGeom>
        </p:spPr>
        <p:txBody>
          <a:bodyPr wrap="square">
            <a:spAutoFit/>
          </a:bodyPr>
          <a:lstStyle/>
          <a:p>
            <a:pPr marL="285750" indent="-285750">
              <a:buFont typeface="Wingdings" panose="05000000000000000000" pitchFamily="2" charset="2"/>
              <a:buChar char="q"/>
            </a:pPr>
            <a:r>
              <a:rPr lang="en-US" sz="1600" dirty="0" err="1">
                <a:solidFill>
                  <a:srgbClr val="A13034"/>
                </a:solidFill>
              </a:rPr>
              <a:t>Cremaschi</a:t>
            </a:r>
            <a:r>
              <a:rPr lang="en-US" sz="1600" dirty="0">
                <a:solidFill>
                  <a:srgbClr val="A13034"/>
                </a:solidFill>
              </a:rPr>
              <a:t> et al. </a:t>
            </a:r>
            <a:r>
              <a:rPr lang="es-ES" sz="1600" dirty="0">
                <a:solidFill>
                  <a:srgbClr val="A13034"/>
                </a:solidFill>
              </a:rPr>
              <a:t>(2005) </a:t>
            </a:r>
            <a:r>
              <a:rPr lang="en-US" sz="1600" dirty="0"/>
              <a:t>measured</a:t>
            </a:r>
            <a:r>
              <a:rPr lang="es-ES" sz="1600" dirty="0"/>
              <a:t> </a:t>
            </a:r>
            <a:r>
              <a:rPr lang="en-US" sz="1600" dirty="0"/>
              <a:t>the oil retention</a:t>
            </a:r>
            <a:r>
              <a:rPr lang="es-ES" sz="1600" dirty="0"/>
              <a:t> </a:t>
            </a:r>
            <a:r>
              <a:rPr lang="en-US" sz="1600" dirty="0"/>
              <a:t>characteristics</a:t>
            </a:r>
            <a:r>
              <a:rPr lang="es-ES" sz="1600" dirty="0"/>
              <a:t> in A/C </a:t>
            </a:r>
            <a:r>
              <a:rPr lang="en-US" sz="1600" dirty="0"/>
              <a:t>systems using R22, R410A, and R134a with miscible and non-miscible lubricants. </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Their test unit is designed for </a:t>
            </a:r>
            <a:r>
              <a:rPr lang="en-US" sz="1600" dirty="0">
                <a:solidFill>
                  <a:srgbClr val="A13034"/>
                </a:solidFill>
              </a:rPr>
              <a:t>R22 </a:t>
            </a:r>
            <a:r>
              <a:rPr lang="en-US" sz="1600" dirty="0"/>
              <a:t>and is rated </a:t>
            </a:r>
            <a:r>
              <a:rPr lang="en-US" sz="1600" dirty="0">
                <a:solidFill>
                  <a:srgbClr val="A13034"/>
                </a:solidFill>
              </a:rPr>
              <a:t>10 kW</a:t>
            </a:r>
            <a:r>
              <a:rPr lang="en-US" sz="1600" dirty="0"/>
              <a:t>. The evaporator has five parallel passes, while the condenser has four parallel passes. A modified scroll compressor with a sight tube and a sight glass was used.</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They concluded that the </a:t>
            </a:r>
            <a:r>
              <a:rPr lang="en-US" sz="1600" dirty="0">
                <a:solidFill>
                  <a:srgbClr val="A13034"/>
                </a:solidFill>
              </a:rPr>
              <a:t>oil retention volume ratio was up to 30% </a:t>
            </a:r>
            <a:r>
              <a:rPr lang="en-US" sz="1600" dirty="0"/>
              <a:t>based on the total volume initially charged in the compressor.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a:t>
            </a:r>
            <a:r>
              <a:rPr lang="en-US" sz="1600" dirty="0">
                <a:solidFill>
                  <a:srgbClr val="A13034"/>
                </a:solidFill>
              </a:rPr>
              <a:t>suction line </a:t>
            </a:r>
            <a:r>
              <a:rPr lang="en-US" sz="1600" dirty="0"/>
              <a:t>is the most critical component for oil retention due to </a:t>
            </a:r>
            <a:r>
              <a:rPr lang="en-US" sz="1600" dirty="0">
                <a:solidFill>
                  <a:srgbClr val="A13034"/>
                </a:solidFill>
              </a:rPr>
              <a:t>highest liquid film viscosity</a:t>
            </a:r>
            <a:r>
              <a:rPr lang="en-US" sz="1600" dirty="0"/>
              <a:t> and </a:t>
            </a:r>
            <a:r>
              <a:rPr lang="en-US" sz="1600" dirty="0">
                <a:solidFill>
                  <a:srgbClr val="A13034"/>
                </a:solidFill>
              </a:rPr>
              <a:t>low inertia force from the vapor refrigerant core</a:t>
            </a:r>
            <a:r>
              <a:rPr lang="en-US" sz="1600" dirty="0"/>
              <a:t>, which is the driving force for oil transport.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a:t>
            </a:r>
            <a:r>
              <a:rPr lang="en-US" sz="1600" dirty="0">
                <a:solidFill>
                  <a:srgbClr val="A13034"/>
                </a:solidFill>
              </a:rPr>
              <a:t>gravity effects </a:t>
            </a:r>
            <a:r>
              <a:rPr lang="en-US" sz="1600" dirty="0"/>
              <a:t>are important and the oil retention can increase up to </a:t>
            </a:r>
            <a:r>
              <a:rPr lang="en-US" sz="1600" dirty="0">
                <a:solidFill>
                  <a:srgbClr val="A13034"/>
                </a:solidFill>
              </a:rPr>
              <a:t>50% more </a:t>
            </a:r>
            <a:r>
              <a:rPr lang="en-US" sz="1600" dirty="0"/>
              <a:t>in the vertical upward suction line compared to horizontal suction line at the same refrigerant mass flux and liquid film viscosity.</a:t>
            </a:r>
          </a:p>
        </p:txBody>
      </p:sp>
    </p:spTree>
    <p:extLst>
      <p:ext uri="{BB962C8B-B14F-4D97-AF65-F5344CB8AC3E}">
        <p14:creationId xmlns:p14="http://schemas.microsoft.com/office/powerpoint/2010/main" val="25224468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31</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671263"/>
            <a:ext cx="9144000" cy="3293209"/>
          </a:xfrm>
          <a:prstGeom prst="rect">
            <a:avLst/>
          </a:prstGeom>
        </p:spPr>
        <p:txBody>
          <a:bodyPr wrap="square">
            <a:spAutoFit/>
          </a:bodyPr>
          <a:lstStyle/>
          <a:p>
            <a:pPr marL="285750" indent="-285750">
              <a:buFont typeface="Wingdings" panose="05000000000000000000" pitchFamily="2" charset="2"/>
              <a:buChar char="q"/>
            </a:pPr>
            <a:r>
              <a:rPr lang="en-US" sz="1600" dirty="0" err="1">
                <a:solidFill>
                  <a:srgbClr val="A13034"/>
                </a:solidFill>
              </a:rPr>
              <a:t>Jin</a:t>
            </a:r>
            <a:r>
              <a:rPr lang="en-US" sz="1600" dirty="0">
                <a:solidFill>
                  <a:srgbClr val="A13034"/>
                </a:solidFill>
              </a:rPr>
              <a:t> and </a:t>
            </a:r>
            <a:r>
              <a:rPr lang="en-US" sz="1600" dirty="0" err="1">
                <a:solidFill>
                  <a:srgbClr val="A13034"/>
                </a:solidFill>
              </a:rPr>
              <a:t>Hrnjak</a:t>
            </a:r>
            <a:r>
              <a:rPr lang="en-US" sz="1600" dirty="0">
                <a:solidFill>
                  <a:srgbClr val="A13034"/>
                </a:solidFill>
              </a:rPr>
              <a:t> (2013) </a:t>
            </a:r>
            <a:r>
              <a:rPr lang="en-US" sz="1600" dirty="0"/>
              <a:t>presented experimental results for refrigerant and lubricant mass distribution in a typical automotive A/C (MAC) system.</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Experiments were conducted by closing valves located at the inlet and outlet of each component after reaching steady state, isolating the refrigerant and lubricant in each component. </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A13034"/>
                </a:solidFill>
              </a:rPr>
              <a:t>R134a and R1234yf </a:t>
            </a:r>
            <a:r>
              <a:rPr lang="en-US" sz="1600" dirty="0"/>
              <a:t>were used with </a:t>
            </a:r>
            <a:r>
              <a:rPr lang="en-US" sz="1600" dirty="0">
                <a:solidFill>
                  <a:srgbClr val="A13034"/>
                </a:solidFill>
              </a:rPr>
              <a:t>PAG 46 oil </a:t>
            </a:r>
            <a:r>
              <a:rPr lang="en-US" sz="1600" dirty="0"/>
              <a:t>as working fluid at different Oil Circulation Ratio </a:t>
            </a:r>
            <a:r>
              <a:rPr lang="en-US" sz="1600" dirty="0">
                <a:solidFill>
                  <a:srgbClr val="A13034"/>
                </a:solidFill>
              </a:rPr>
              <a:t>(OCR), ranging from 2% to 4%. </a:t>
            </a:r>
            <a:r>
              <a:rPr lang="en-US" sz="1600" dirty="0"/>
              <a:t>Experiments were conducted in two standard testing conditions: I35 and L35 (SAE Standard J2765).</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Their results showed that in a typical MAC system, only less than </a:t>
            </a:r>
            <a:r>
              <a:rPr lang="en-US" sz="1600" dirty="0">
                <a:solidFill>
                  <a:srgbClr val="A13034"/>
                </a:solidFill>
              </a:rPr>
              <a:t>25% of the total lubricant charge is retained in the compressor </a:t>
            </a:r>
            <a:r>
              <a:rPr lang="en-US" sz="1600" dirty="0"/>
              <a:t>at a steady state operating condition.</a:t>
            </a:r>
          </a:p>
        </p:txBody>
      </p:sp>
    </p:spTree>
    <p:extLst>
      <p:ext uri="{BB962C8B-B14F-4D97-AF65-F5344CB8AC3E}">
        <p14:creationId xmlns:p14="http://schemas.microsoft.com/office/powerpoint/2010/main" val="30559479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32</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3" name="5 CuadroTexto">
            <a:extLst>
              <a:ext uri="{FF2B5EF4-FFF2-40B4-BE49-F238E27FC236}">
                <a16:creationId xmlns:a16="http://schemas.microsoft.com/office/drawing/2014/main" id="{F6DAEDA4-5131-46C3-93F4-9ED11B7C912D}"/>
              </a:ext>
            </a:extLst>
          </p:cNvPr>
          <p:cNvSpPr txBox="1"/>
          <p:nvPr/>
        </p:nvSpPr>
        <p:spPr>
          <a:xfrm>
            <a:off x="0" y="636087"/>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Previously, our group implemented some experimental campaigns to estimate the refrigerant charge in heat pumps using propane as refrigerant.</a:t>
            </a:r>
          </a:p>
        </p:txBody>
      </p:sp>
      <p:pic>
        <p:nvPicPr>
          <p:cNvPr id="14" name="Imagen 5">
            <a:extLst>
              <a:ext uri="{FF2B5EF4-FFF2-40B4-BE49-F238E27FC236}">
                <a16:creationId xmlns:a16="http://schemas.microsoft.com/office/drawing/2014/main" id="{F5E87F83-5D30-4CD8-A673-46A23B6C35D1}"/>
              </a:ext>
            </a:extLst>
          </p:cNvPr>
          <p:cNvPicPr>
            <a:picLocks noChangeAspect="1"/>
          </p:cNvPicPr>
          <p:nvPr/>
        </p:nvPicPr>
        <p:blipFill>
          <a:blip r:embed="rId5"/>
          <a:stretch>
            <a:fillRect/>
          </a:stretch>
        </p:blipFill>
        <p:spPr>
          <a:xfrm>
            <a:off x="1222832" y="1282418"/>
            <a:ext cx="3206851" cy="2545214"/>
          </a:xfrm>
          <a:prstGeom prst="rect">
            <a:avLst/>
          </a:prstGeom>
          <a:ln>
            <a:noFill/>
          </a:ln>
          <a:effectLst>
            <a:outerShdw blurRad="190500" algn="tl" rotWithShape="0">
              <a:srgbClr val="000000">
                <a:alpha val="70000"/>
              </a:srgbClr>
            </a:outerShdw>
          </a:effectLst>
        </p:spPr>
      </p:pic>
      <p:pic>
        <p:nvPicPr>
          <p:cNvPr id="15" name="Imagen 4">
            <a:extLst>
              <a:ext uri="{FF2B5EF4-FFF2-40B4-BE49-F238E27FC236}">
                <a16:creationId xmlns:a16="http://schemas.microsoft.com/office/drawing/2014/main" id="{EE2B9A60-0693-4F15-82FA-802CFE37E277}"/>
              </a:ext>
            </a:extLst>
          </p:cNvPr>
          <p:cNvPicPr>
            <a:picLocks noChangeAspect="1"/>
          </p:cNvPicPr>
          <p:nvPr/>
        </p:nvPicPr>
        <p:blipFill>
          <a:blip r:embed="rId6"/>
          <a:stretch>
            <a:fillRect/>
          </a:stretch>
        </p:blipFill>
        <p:spPr>
          <a:xfrm>
            <a:off x="4587539" y="2351581"/>
            <a:ext cx="3425272" cy="3136520"/>
          </a:xfrm>
          <a:prstGeom prst="rect">
            <a:avLst/>
          </a:prstGeom>
          <a:ln>
            <a:noFill/>
          </a:ln>
          <a:effectLst>
            <a:outerShdw blurRad="190500" algn="tl" rotWithShape="0">
              <a:srgbClr val="000000">
                <a:alpha val="70000"/>
              </a:srgbClr>
            </a:outerShdw>
          </a:effectLst>
        </p:spPr>
      </p:pic>
      <p:pic>
        <p:nvPicPr>
          <p:cNvPr id="16" name="Imagen 6">
            <a:extLst>
              <a:ext uri="{FF2B5EF4-FFF2-40B4-BE49-F238E27FC236}">
                <a16:creationId xmlns:a16="http://schemas.microsoft.com/office/drawing/2014/main" id="{341A6DDA-0EA6-4219-8AA8-FD32C1A95152}"/>
              </a:ext>
            </a:extLst>
          </p:cNvPr>
          <p:cNvPicPr>
            <a:picLocks noChangeAspect="1"/>
          </p:cNvPicPr>
          <p:nvPr/>
        </p:nvPicPr>
        <p:blipFill>
          <a:blip r:embed="rId7"/>
          <a:stretch>
            <a:fillRect/>
          </a:stretch>
        </p:blipFill>
        <p:spPr>
          <a:xfrm>
            <a:off x="1222831" y="3919841"/>
            <a:ext cx="3206851" cy="27211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40328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33</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graphicFrame>
        <p:nvGraphicFramePr>
          <p:cNvPr id="22" name="2 Gráfico"/>
          <p:cNvGraphicFramePr/>
          <p:nvPr>
            <p:extLst>
              <p:ext uri="{D42A27DB-BD31-4B8C-83A1-F6EECF244321}">
                <p14:modId xmlns:p14="http://schemas.microsoft.com/office/powerpoint/2010/main" val="2080776213"/>
              </p:ext>
            </p:extLst>
          </p:nvPr>
        </p:nvGraphicFramePr>
        <p:xfrm>
          <a:off x="0" y="1429283"/>
          <a:ext cx="4709561" cy="278297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4 Gráfico"/>
          <p:cNvGraphicFramePr/>
          <p:nvPr>
            <p:extLst>
              <p:ext uri="{D42A27DB-BD31-4B8C-83A1-F6EECF244321}">
                <p14:modId xmlns:p14="http://schemas.microsoft.com/office/powerpoint/2010/main" val="299864353"/>
              </p:ext>
            </p:extLst>
          </p:nvPr>
        </p:nvGraphicFramePr>
        <p:xfrm>
          <a:off x="4554191" y="1430633"/>
          <a:ext cx="4708800" cy="2782800"/>
        </p:xfrm>
        <a:graphic>
          <a:graphicData uri="http://schemas.openxmlformats.org/drawingml/2006/chart">
            <c:chart xmlns:c="http://schemas.openxmlformats.org/drawingml/2006/chart" xmlns:r="http://schemas.openxmlformats.org/officeDocument/2006/relationships" r:id="rId6"/>
          </a:graphicData>
        </a:graphic>
      </p:graphicFrame>
      <p:sp>
        <p:nvSpPr>
          <p:cNvPr id="3" name="Rectangle 2"/>
          <p:cNvSpPr/>
          <p:nvPr/>
        </p:nvSpPr>
        <p:spPr>
          <a:xfrm>
            <a:off x="1241711" y="2974771"/>
            <a:ext cx="2117938" cy="657343"/>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p:cNvSpPr/>
          <p:nvPr/>
        </p:nvSpPr>
        <p:spPr>
          <a:xfrm>
            <a:off x="5805474" y="2992536"/>
            <a:ext cx="2108366" cy="606287"/>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5 CuadroTexto">
            <a:extLst>
              <a:ext uri="{FF2B5EF4-FFF2-40B4-BE49-F238E27FC236}">
                <a16:creationId xmlns:a16="http://schemas.microsoft.com/office/drawing/2014/main" id="{1F16C52A-C6C9-403B-850A-C3CF3D837821}"/>
              </a:ext>
            </a:extLst>
          </p:cNvPr>
          <p:cNvSpPr txBox="1"/>
          <p:nvPr/>
        </p:nvSpPr>
        <p:spPr>
          <a:xfrm>
            <a:off x="0" y="660446"/>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IMST-ART noticeably underpredicted the evaporator charge, unlike the condenser charge, as shown in figures below.</a:t>
            </a:r>
          </a:p>
        </p:txBody>
      </p:sp>
      <p:sp>
        <p:nvSpPr>
          <p:cNvPr id="2" name="Rectangle 1">
            <a:extLst>
              <a:ext uri="{FF2B5EF4-FFF2-40B4-BE49-F238E27FC236}">
                <a16:creationId xmlns:a16="http://schemas.microsoft.com/office/drawing/2014/main" id="{6BA3B911-2464-4CF3-86AB-E0B4D91A1015}"/>
              </a:ext>
            </a:extLst>
          </p:cNvPr>
          <p:cNvSpPr/>
          <p:nvPr/>
        </p:nvSpPr>
        <p:spPr>
          <a:xfrm>
            <a:off x="0" y="4352198"/>
            <a:ext cx="9144000" cy="1815882"/>
          </a:xfrm>
          <a:prstGeom prst="rect">
            <a:avLst/>
          </a:prstGeom>
        </p:spPr>
        <p:txBody>
          <a:bodyPr wrap="square">
            <a:spAutoFit/>
          </a:bodyPr>
          <a:lstStyle/>
          <a:p>
            <a:pPr marL="285750" indent="-285750">
              <a:buFont typeface="Wingdings" panose="05000000000000000000" pitchFamily="2" charset="2"/>
              <a:buChar char="q"/>
            </a:pPr>
            <a:r>
              <a:rPr lang="en-US" sz="1600" dirty="0"/>
              <a:t>This could give us an indication that the oil retention inside evaporator has an influential impact on the total charge estimation.</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As it has been discussed before, it is very difficult to capture this phenomenon by numerical models. Furthermore, it needs sophisticated experimental techniques, beside much time, in order to estimate accurately the amount of oil inside each system component.</a:t>
            </a:r>
          </a:p>
        </p:txBody>
      </p:sp>
    </p:spTree>
    <p:extLst>
      <p:ext uri="{BB962C8B-B14F-4D97-AF65-F5344CB8AC3E}">
        <p14:creationId xmlns:p14="http://schemas.microsoft.com/office/powerpoint/2010/main" val="14811201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34</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385760744"/>
              </p:ext>
            </p:extLst>
          </p:nvPr>
        </p:nvGraphicFramePr>
        <p:xfrm>
          <a:off x="155899" y="2203707"/>
          <a:ext cx="4102255" cy="3901230"/>
        </p:xfrm>
        <a:graphic>
          <a:graphicData uri="http://schemas.openxmlformats.org/drawingml/2006/table">
            <a:tbl>
              <a:tblPr firstRow="1" bandRow="1">
                <a:tableStyleId>{5C22544A-7EE6-4342-B048-85BDC9FD1C3A}</a:tableStyleId>
              </a:tblPr>
              <a:tblGrid>
                <a:gridCol w="1491457">
                  <a:extLst>
                    <a:ext uri="{9D8B030D-6E8A-4147-A177-3AD203B41FA5}">
                      <a16:colId xmlns:a16="http://schemas.microsoft.com/office/drawing/2014/main" val="657139910"/>
                    </a:ext>
                  </a:extLst>
                </a:gridCol>
                <a:gridCol w="1283293">
                  <a:extLst>
                    <a:ext uri="{9D8B030D-6E8A-4147-A177-3AD203B41FA5}">
                      <a16:colId xmlns:a16="http://schemas.microsoft.com/office/drawing/2014/main" val="3984237019"/>
                    </a:ext>
                  </a:extLst>
                </a:gridCol>
                <a:gridCol w="1327505">
                  <a:extLst>
                    <a:ext uri="{9D8B030D-6E8A-4147-A177-3AD203B41FA5}">
                      <a16:colId xmlns:a16="http://schemas.microsoft.com/office/drawing/2014/main" val="311000904"/>
                    </a:ext>
                  </a:extLst>
                </a:gridCol>
              </a:tblGrid>
              <a:tr h="286946">
                <a:tc gridSpan="3">
                  <a:txBody>
                    <a:bodyPr/>
                    <a:lstStyle/>
                    <a:p>
                      <a:pPr algn="ctr"/>
                      <a:r>
                        <a:rPr lang="en-US" sz="1600" dirty="0"/>
                        <a:t>IMST Analysis</a:t>
                      </a:r>
                    </a:p>
                  </a:txBody>
                  <a:tcPr/>
                </a:tc>
                <a:tc hMerge="1">
                  <a:txBody>
                    <a:bodyPr/>
                    <a:lstStyle/>
                    <a:p>
                      <a:endParaRPr lang="es-ES"/>
                    </a:p>
                  </a:txBody>
                  <a:tcPr/>
                </a:tc>
                <a:tc hMerge="1">
                  <a:txBody>
                    <a:bodyPr/>
                    <a:lstStyle/>
                    <a:p>
                      <a:endParaRPr lang="en-US" dirty="0"/>
                    </a:p>
                  </a:txBody>
                  <a:tcPr/>
                </a:tc>
                <a:extLst>
                  <a:ext uri="{0D108BD9-81ED-4DB2-BD59-A6C34878D82A}">
                    <a16:rowId xmlns:a16="http://schemas.microsoft.com/office/drawing/2014/main" val="4016761684"/>
                  </a:ext>
                </a:extLst>
              </a:tr>
              <a:tr h="365718">
                <a:tc gridSpan="2">
                  <a:txBody>
                    <a:bodyPr/>
                    <a:lstStyle/>
                    <a:p>
                      <a:pPr algn="ctr"/>
                      <a:r>
                        <a:rPr lang="en-US" sz="1600" b="1" dirty="0">
                          <a:solidFill>
                            <a:srgbClr val="A13034"/>
                          </a:solidFill>
                        </a:rPr>
                        <a:t>Element</a:t>
                      </a:r>
                    </a:p>
                  </a:txBody>
                  <a:tcPr anchor="ctr"/>
                </a:tc>
                <a:tc hMerge="1">
                  <a:txBody>
                    <a:bodyPr/>
                    <a:lstStyle/>
                    <a:p>
                      <a:endParaRPr lang="es-ES"/>
                    </a:p>
                  </a:txBody>
                  <a:tcP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365718">
                <a:tc gridSpan="2">
                  <a:txBody>
                    <a:bodyPr/>
                    <a:lstStyle/>
                    <a:p>
                      <a:r>
                        <a:rPr lang="en-US" sz="1600" dirty="0"/>
                        <a:t>Evaporator</a:t>
                      </a:r>
                    </a:p>
                  </a:txBody>
                  <a:tcPr anchor="ctr"/>
                </a:tc>
                <a:tc hMerge="1">
                  <a:txBody>
                    <a:bodyPr/>
                    <a:lstStyle/>
                    <a:p>
                      <a:endParaRPr lang="es-ES"/>
                    </a:p>
                  </a:txBody>
                  <a:tcPr/>
                </a:tc>
                <a:tc>
                  <a:txBody>
                    <a:bodyPr/>
                    <a:lstStyle/>
                    <a:p>
                      <a:pPr algn="ctr"/>
                      <a:r>
                        <a:rPr lang="en-US" sz="1600" dirty="0"/>
                        <a:t>148.5</a:t>
                      </a:r>
                    </a:p>
                  </a:txBody>
                  <a:tcPr anchor="ctr"/>
                </a:tc>
                <a:extLst>
                  <a:ext uri="{0D108BD9-81ED-4DB2-BD59-A6C34878D82A}">
                    <a16:rowId xmlns:a16="http://schemas.microsoft.com/office/drawing/2014/main" val="296485508"/>
                  </a:ext>
                </a:extLst>
              </a:tr>
              <a:tr h="365718">
                <a:tc gridSpan="2">
                  <a:txBody>
                    <a:bodyPr/>
                    <a:lstStyle/>
                    <a:p>
                      <a:r>
                        <a:rPr lang="en-US" sz="1600" dirty="0"/>
                        <a:t>Condensers</a:t>
                      </a:r>
                    </a:p>
                  </a:txBody>
                  <a:tcPr anchor="ctr"/>
                </a:tc>
                <a:tc hMerge="1">
                  <a:txBody>
                    <a:bodyPr/>
                    <a:lstStyle/>
                    <a:p>
                      <a:endParaRPr lang="es-ES"/>
                    </a:p>
                  </a:txBody>
                  <a:tcPr/>
                </a:tc>
                <a:tc>
                  <a:txBody>
                    <a:bodyPr/>
                    <a:lstStyle/>
                    <a:p>
                      <a:pPr algn="ctr"/>
                      <a:r>
                        <a:rPr lang="en-US" sz="1600" dirty="0"/>
                        <a:t>40.4</a:t>
                      </a:r>
                    </a:p>
                  </a:txBody>
                  <a:tcPr anchor="ctr"/>
                </a:tc>
                <a:extLst>
                  <a:ext uri="{0D108BD9-81ED-4DB2-BD59-A6C34878D82A}">
                    <a16:rowId xmlns:a16="http://schemas.microsoft.com/office/drawing/2014/main" val="1633427946"/>
                  </a:ext>
                </a:extLst>
              </a:tr>
              <a:tr h="365718">
                <a:tc gridSpan="2">
                  <a:txBody>
                    <a:bodyPr/>
                    <a:lstStyle/>
                    <a:p>
                      <a:r>
                        <a:rPr lang="en-US" sz="1600" dirty="0"/>
                        <a:t>Liquid Lines</a:t>
                      </a:r>
                    </a:p>
                  </a:txBody>
                  <a:tcPr anchor="ctr"/>
                </a:tc>
                <a:tc hMerge="1">
                  <a:txBody>
                    <a:bodyPr/>
                    <a:lstStyle/>
                    <a:p>
                      <a:endParaRPr lang="es-ES"/>
                    </a:p>
                  </a:txBody>
                  <a:tcPr/>
                </a:tc>
                <a:tc>
                  <a:txBody>
                    <a:bodyPr/>
                    <a:lstStyle/>
                    <a:p>
                      <a:pPr algn="ctr"/>
                      <a:r>
                        <a:rPr lang="en-US" sz="1600" dirty="0"/>
                        <a:t>12.5</a:t>
                      </a:r>
                    </a:p>
                  </a:txBody>
                  <a:tcPr anchor="ctr"/>
                </a:tc>
                <a:extLst>
                  <a:ext uri="{0D108BD9-81ED-4DB2-BD59-A6C34878D82A}">
                    <a16:rowId xmlns:a16="http://schemas.microsoft.com/office/drawing/2014/main" val="3822518432"/>
                  </a:ext>
                </a:extLst>
              </a:tr>
              <a:tr h="478243">
                <a:tc rowSpan="2">
                  <a:txBody>
                    <a:bodyPr/>
                    <a:lstStyle/>
                    <a:p>
                      <a:r>
                        <a:rPr lang="en-US" sz="1600" dirty="0"/>
                        <a:t>Dissolved Ref. in oil</a:t>
                      </a:r>
                    </a:p>
                  </a:txBody>
                  <a:tcPr anchor="ctr"/>
                </a:tc>
                <a:tc>
                  <a:txBody>
                    <a:bodyPr/>
                    <a:lstStyle/>
                    <a:p>
                      <a:r>
                        <a:rPr lang="en-US" sz="1600" b="1" dirty="0">
                          <a:solidFill>
                            <a:srgbClr val="A13034"/>
                          </a:solidFill>
                        </a:rPr>
                        <a:t>40% </a:t>
                      </a:r>
                      <a:r>
                        <a:rPr lang="en-US" sz="1600" dirty="0"/>
                        <a:t>of oil in comp.</a:t>
                      </a:r>
                    </a:p>
                  </a:txBody>
                  <a:tcPr anchor="ctr"/>
                </a:tc>
                <a:tc>
                  <a:txBody>
                    <a:bodyPr/>
                    <a:lstStyle/>
                    <a:p>
                      <a:pPr algn="ctr"/>
                      <a:r>
                        <a:rPr lang="en-US" sz="1600" dirty="0"/>
                        <a:t>25</a:t>
                      </a:r>
                    </a:p>
                  </a:txBody>
                  <a:tcPr anchor="ctr"/>
                </a:tc>
                <a:extLst>
                  <a:ext uri="{0D108BD9-81ED-4DB2-BD59-A6C34878D82A}">
                    <a16:rowId xmlns:a16="http://schemas.microsoft.com/office/drawing/2014/main" val="2124623223"/>
                  </a:ext>
                </a:extLst>
              </a:tr>
              <a:tr h="478243">
                <a:tc vMerge="1">
                  <a:txBody>
                    <a:bodyPr/>
                    <a:lstStyle/>
                    <a:p>
                      <a:endParaRPr lang="en-US" sz="1600" dirty="0"/>
                    </a:p>
                  </a:txBody>
                  <a:tcPr anchor="ctr"/>
                </a:tc>
                <a:tc>
                  <a:txBody>
                    <a:bodyPr/>
                    <a:lstStyle/>
                    <a:p>
                      <a:r>
                        <a:rPr lang="en-US" sz="1600" b="1" dirty="0">
                          <a:solidFill>
                            <a:srgbClr val="A13034"/>
                          </a:solidFill>
                        </a:rPr>
                        <a:t>60%</a:t>
                      </a:r>
                      <a:r>
                        <a:rPr lang="en-US" sz="1600" b="1" baseline="0" dirty="0">
                          <a:solidFill>
                            <a:srgbClr val="A13034"/>
                          </a:solidFill>
                        </a:rPr>
                        <a:t> </a:t>
                      </a:r>
                      <a:r>
                        <a:rPr lang="en-US" sz="1600" baseline="0" dirty="0"/>
                        <a:t>of oil in evap.</a:t>
                      </a:r>
                      <a:endParaRPr lang="en-US" sz="1600" dirty="0"/>
                    </a:p>
                  </a:txBody>
                  <a:tcPr anchor="ctr"/>
                </a:tc>
                <a:tc>
                  <a:txBody>
                    <a:bodyPr/>
                    <a:lstStyle/>
                    <a:p>
                      <a:pPr algn="ctr"/>
                      <a:r>
                        <a:rPr lang="en-US" sz="1600" b="0" dirty="0">
                          <a:solidFill>
                            <a:schemeClr val="tx1"/>
                          </a:solidFill>
                        </a:rPr>
                        <a:t>225</a:t>
                      </a:r>
                    </a:p>
                  </a:txBody>
                  <a:tcPr anchor="ctr"/>
                </a:tc>
                <a:extLst>
                  <a:ext uri="{0D108BD9-81ED-4DB2-BD59-A6C34878D82A}">
                    <a16:rowId xmlns:a16="http://schemas.microsoft.com/office/drawing/2014/main" val="824772699"/>
                  </a:ext>
                </a:extLst>
              </a:tr>
              <a:tr h="365718">
                <a:tc gridSpan="2">
                  <a:txBody>
                    <a:bodyPr/>
                    <a:lstStyle/>
                    <a:p>
                      <a:r>
                        <a:rPr lang="en-US" sz="1600" dirty="0"/>
                        <a:t>Total</a:t>
                      </a:r>
                    </a:p>
                  </a:txBody>
                  <a:tcPr anchor="ctr"/>
                </a:tc>
                <a:tc hMerge="1">
                  <a:txBody>
                    <a:bodyPr/>
                    <a:lstStyle/>
                    <a:p>
                      <a:endParaRPr lang="es-ES"/>
                    </a:p>
                  </a:txBody>
                  <a:tcPr/>
                </a:tc>
                <a:tc>
                  <a:txBody>
                    <a:bodyPr/>
                    <a:lstStyle/>
                    <a:p>
                      <a:pPr algn="ctr"/>
                      <a:r>
                        <a:rPr lang="en-US" sz="1600" b="1" dirty="0">
                          <a:solidFill>
                            <a:srgbClr val="A13034"/>
                          </a:solidFill>
                        </a:rPr>
                        <a:t>451.4</a:t>
                      </a:r>
                    </a:p>
                  </a:txBody>
                  <a:tcPr anchor="ctr"/>
                </a:tc>
                <a:extLst>
                  <a:ext uri="{0D108BD9-81ED-4DB2-BD59-A6C34878D82A}">
                    <a16:rowId xmlns:a16="http://schemas.microsoft.com/office/drawing/2014/main" val="3017009655"/>
                  </a:ext>
                </a:extLst>
              </a:tr>
              <a:tr h="478243">
                <a:tc gridSpan="2">
                  <a:txBody>
                    <a:bodyPr/>
                    <a:lstStyle/>
                    <a:p>
                      <a:r>
                        <a:rPr lang="en-US" sz="1600" dirty="0"/>
                        <a:t>Deviation from actual</a:t>
                      </a:r>
                      <a:r>
                        <a:rPr lang="en-US" sz="1600" baseline="0" dirty="0"/>
                        <a:t> charge</a:t>
                      </a:r>
                      <a:endParaRPr lang="en-US" sz="1600" dirty="0"/>
                    </a:p>
                  </a:txBody>
                  <a:tcPr anchor="ctr"/>
                </a:tc>
                <a:tc hMerge="1">
                  <a:txBody>
                    <a:bodyPr/>
                    <a:lstStyle/>
                    <a:p>
                      <a:endParaRPr lang="es-ES"/>
                    </a:p>
                  </a:txBody>
                  <a:tcPr/>
                </a:tc>
                <a:tc>
                  <a:txBody>
                    <a:bodyPr/>
                    <a:lstStyle/>
                    <a:p>
                      <a:pPr algn="ctr"/>
                      <a:r>
                        <a:rPr lang="en-US" sz="1600" b="1" dirty="0">
                          <a:solidFill>
                            <a:srgbClr val="A13034"/>
                          </a:solidFill>
                        </a:rPr>
                        <a:t>1.4</a:t>
                      </a:r>
                    </a:p>
                  </a:txBody>
                  <a:tcPr anchor="ctr"/>
                </a:tc>
                <a:extLst>
                  <a:ext uri="{0D108BD9-81ED-4DB2-BD59-A6C34878D82A}">
                    <a16:rowId xmlns:a16="http://schemas.microsoft.com/office/drawing/2014/main" val="2961486087"/>
                  </a:ext>
                </a:extLst>
              </a:tr>
            </a:tbl>
          </a:graphicData>
        </a:graphic>
      </p:graphicFrame>
      <p:sp>
        <p:nvSpPr>
          <p:cNvPr id="9" name="TextBox 8"/>
          <p:cNvSpPr txBox="1"/>
          <p:nvPr/>
        </p:nvSpPr>
        <p:spPr>
          <a:xfrm>
            <a:off x="0" y="583811"/>
            <a:ext cx="9144000" cy="156966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dirty="0"/>
              <a:t>Based on the previous analysis and discussion, we have assumed that </a:t>
            </a:r>
            <a:r>
              <a:rPr lang="en-US" sz="1600" dirty="0">
                <a:solidFill>
                  <a:srgbClr val="A13034"/>
                </a:solidFill>
              </a:rPr>
              <a:t>60% </a:t>
            </a:r>
            <a:r>
              <a:rPr lang="en-US" sz="1600" dirty="0"/>
              <a:t>of oil is inside the evaporator, while the rest is inside the compressors.</a:t>
            </a:r>
          </a:p>
          <a:p>
            <a:pPr marL="285750" indent="-285750">
              <a:lnSpc>
                <a:spcPct val="150000"/>
              </a:lnSpc>
              <a:buFont typeface="Wingdings" panose="05000000000000000000" pitchFamily="2" charset="2"/>
              <a:buChar char="q"/>
            </a:pPr>
            <a:r>
              <a:rPr lang="en-US" sz="1600" dirty="0"/>
              <a:t>This assumption allows us to obtain the accurate amount of the total charge, as shown below.</a:t>
            </a:r>
          </a:p>
        </p:txBody>
      </p:sp>
      <p:sp>
        <p:nvSpPr>
          <p:cNvPr id="4" name="Oval 3"/>
          <p:cNvSpPr/>
          <p:nvPr/>
        </p:nvSpPr>
        <p:spPr>
          <a:xfrm>
            <a:off x="4902165" y="3673176"/>
            <a:ext cx="1490703" cy="1490703"/>
          </a:xfrm>
          <a:prstGeom prst="ellipse">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4" name="Group 23"/>
          <p:cNvGrpSpPr/>
          <p:nvPr/>
        </p:nvGrpSpPr>
        <p:grpSpPr>
          <a:xfrm>
            <a:off x="4786905" y="3557916"/>
            <a:ext cx="1721224" cy="1721224"/>
            <a:chOff x="4777919" y="3931715"/>
            <a:chExt cx="1721224" cy="1721224"/>
          </a:xfrm>
        </p:grpSpPr>
        <p:sp>
          <p:nvSpPr>
            <p:cNvPr id="2" name="Oval 1"/>
            <p:cNvSpPr/>
            <p:nvPr/>
          </p:nvSpPr>
          <p:spPr>
            <a:xfrm>
              <a:off x="4777919" y="3931715"/>
              <a:ext cx="1721224" cy="1721224"/>
            </a:xfrm>
            <a:prstGeom prst="ellipse">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p:cNvSpPr/>
            <p:nvPr/>
          </p:nvSpPr>
          <p:spPr>
            <a:xfrm>
              <a:off x="4877810" y="4046975"/>
              <a:ext cx="1506072" cy="1490703"/>
            </a:xfrm>
            <a:prstGeom prst="ellipse">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p:cNvSpPr/>
            <p:nvPr/>
          </p:nvSpPr>
          <p:spPr>
            <a:xfrm>
              <a:off x="4916626" y="4085394"/>
              <a:ext cx="1428439" cy="1413863"/>
            </a:xfrm>
            <a:prstGeom prst="ellipse">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7" name="TextBox 16"/>
          <p:cNvSpPr txBox="1"/>
          <p:nvPr/>
        </p:nvSpPr>
        <p:spPr>
          <a:xfrm>
            <a:off x="4258153" y="2171934"/>
            <a:ext cx="4885847" cy="1077218"/>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Based on the evaporator volume, this amount of oil results to a layer of 0.6 mm inside the evaporator tubes as seen in this figure.</a:t>
            </a:r>
          </a:p>
        </p:txBody>
      </p:sp>
      <p:cxnSp>
        <p:nvCxnSpPr>
          <p:cNvPr id="20" name="Straight Arrow Connector 19"/>
          <p:cNvCxnSpPr/>
          <p:nvPr/>
        </p:nvCxnSpPr>
        <p:spPr>
          <a:xfrm>
            <a:off x="6316457" y="4912816"/>
            <a:ext cx="626349" cy="5498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754885" y="5394400"/>
            <a:ext cx="3037788" cy="584775"/>
          </a:xfrm>
          <a:prstGeom prst="rect">
            <a:avLst/>
          </a:prstGeom>
          <a:noFill/>
        </p:spPr>
        <p:txBody>
          <a:bodyPr wrap="square" rtlCol="0">
            <a:spAutoFit/>
          </a:bodyPr>
          <a:lstStyle/>
          <a:p>
            <a:r>
              <a:rPr lang="en-US" sz="1600" dirty="0"/>
              <a:t>Evaporator Tube: ID=7.894 mm and L=3.4 m</a:t>
            </a:r>
          </a:p>
        </p:txBody>
      </p:sp>
      <p:pic>
        <p:nvPicPr>
          <p:cNvPr id="1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22" name="TextBox 21"/>
          <p:cNvSpPr txBox="1"/>
          <p:nvPr/>
        </p:nvSpPr>
        <p:spPr>
          <a:xfrm>
            <a:off x="155899" y="155446"/>
            <a:ext cx="5655160" cy="430887"/>
          </a:xfrm>
          <a:prstGeom prst="rect">
            <a:avLst/>
          </a:prstGeom>
          <a:noFill/>
        </p:spPr>
        <p:txBody>
          <a:bodyPr wrap="square" rtlCol="0">
            <a:spAutoFit/>
          </a:bodyPr>
          <a:lstStyle/>
          <a:p>
            <a:r>
              <a:rPr lang="en-US" sz="2200" b="1" dirty="0">
                <a:solidFill>
                  <a:schemeClr val="accent4">
                    <a:lumMod val="60000"/>
                    <a:lumOff val="40000"/>
                  </a:schemeClr>
                </a:solidFill>
              </a:rPr>
              <a:t>C</a:t>
            </a:r>
            <a:r>
              <a:rPr lang="en-US" sz="2200" dirty="0">
                <a:solidFill>
                  <a:schemeClr val="bg1"/>
                </a:solidFill>
              </a:rPr>
              <a:t>harge Estimation and Distribution</a:t>
            </a:r>
          </a:p>
        </p:txBody>
      </p:sp>
      <p:grpSp>
        <p:nvGrpSpPr>
          <p:cNvPr id="7" name="Group 6"/>
          <p:cNvGrpSpPr/>
          <p:nvPr/>
        </p:nvGrpSpPr>
        <p:grpSpPr>
          <a:xfrm>
            <a:off x="5905054" y="3548142"/>
            <a:ext cx="2737450" cy="778027"/>
            <a:chOff x="5896068" y="3584763"/>
            <a:chExt cx="2737450" cy="778027"/>
          </a:xfrm>
        </p:grpSpPr>
        <p:cxnSp>
          <p:nvCxnSpPr>
            <p:cNvPr id="11" name="Straight Arrow Connector 10"/>
            <p:cNvCxnSpPr/>
            <p:nvPr/>
          </p:nvCxnSpPr>
          <p:spPr>
            <a:xfrm flipH="1">
              <a:off x="6307471" y="3931715"/>
              <a:ext cx="383344" cy="2074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368512" y="3584763"/>
              <a:ext cx="2265006" cy="338554"/>
            </a:xfrm>
            <a:prstGeom prst="rect">
              <a:avLst/>
            </a:prstGeom>
            <a:noFill/>
          </p:spPr>
          <p:txBody>
            <a:bodyPr wrap="square" rtlCol="0">
              <a:spAutoFit/>
            </a:bodyPr>
            <a:lstStyle/>
            <a:p>
              <a:r>
                <a:rPr lang="en-US" sz="1600" dirty="0"/>
                <a:t>Oil layer of </a:t>
              </a:r>
              <a:r>
                <a:rPr lang="en-US" sz="1600" dirty="0">
                  <a:solidFill>
                    <a:srgbClr val="A13034"/>
                  </a:solidFill>
                </a:rPr>
                <a:t>0.6 mm</a:t>
              </a:r>
            </a:p>
          </p:txBody>
        </p:sp>
        <p:cxnSp>
          <p:nvCxnSpPr>
            <p:cNvPr id="23" name="Straight Arrow Connector 22"/>
            <p:cNvCxnSpPr/>
            <p:nvPr/>
          </p:nvCxnSpPr>
          <p:spPr>
            <a:xfrm rot="10800000" flipH="1">
              <a:off x="5896068" y="4155321"/>
              <a:ext cx="383344" cy="2074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6" name="Rectangle 5"/>
          <p:cNvSpPr/>
          <p:nvPr/>
        </p:nvSpPr>
        <p:spPr>
          <a:xfrm>
            <a:off x="1597794" y="4038104"/>
            <a:ext cx="2660359" cy="514641"/>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p:cNvSpPr/>
          <p:nvPr/>
        </p:nvSpPr>
        <p:spPr>
          <a:xfrm>
            <a:off x="1597794" y="4616959"/>
            <a:ext cx="2660359" cy="508500"/>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581070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6"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35</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S</a:t>
            </a:r>
            <a:r>
              <a:rPr lang="en-US" sz="2200" dirty="0">
                <a:solidFill>
                  <a:schemeClr val="bg1"/>
                </a:solidFill>
              </a:rPr>
              <a:t>ummary</a:t>
            </a:r>
          </a:p>
        </p:txBody>
      </p:sp>
      <p:sp>
        <p:nvSpPr>
          <p:cNvPr id="13" name="CuadroTexto 11"/>
          <p:cNvSpPr txBox="1"/>
          <p:nvPr/>
        </p:nvSpPr>
        <p:spPr>
          <a:xfrm>
            <a:off x="0" y="786179"/>
            <a:ext cx="9143999" cy="4093428"/>
          </a:xfrm>
          <a:prstGeom prst="rect">
            <a:avLst/>
          </a:prstGeom>
          <a:noFill/>
        </p:spPr>
        <p:txBody>
          <a:bodyPr wrap="square" rtlCol="0">
            <a:spAutoFit/>
          </a:bodyPr>
          <a:lstStyle/>
          <a:p>
            <a:pPr marL="285750" indent="-285750">
              <a:lnSpc>
                <a:spcPct val="150000"/>
              </a:lnSpc>
              <a:spcAft>
                <a:spcPts val="600"/>
              </a:spcAft>
              <a:buFont typeface="Wingdings" panose="05000000000000000000" pitchFamily="2" charset="2"/>
              <a:buChar char="q"/>
            </a:pPr>
            <a:r>
              <a:rPr lang="en-US" sz="1600" dirty="0"/>
              <a:t>The uncertainty analysis showed that small errors in measurements could lead to significant deviation in outlet quality from condenser. This, in turn, could affect the estimation of system charge.</a:t>
            </a:r>
          </a:p>
          <a:p>
            <a:pPr marL="285750" indent="-285750">
              <a:lnSpc>
                <a:spcPct val="150000"/>
              </a:lnSpc>
              <a:spcAft>
                <a:spcPts val="600"/>
              </a:spcAft>
              <a:buFont typeface="Wingdings" panose="05000000000000000000" pitchFamily="2" charset="2"/>
              <a:buChar char="q"/>
            </a:pPr>
            <a:r>
              <a:rPr lang="en-US" sz="1600" dirty="0"/>
              <a:t>The IMST results show that the three circuits of the evaporators work properly</a:t>
            </a:r>
            <a:r>
              <a:rPr lang="es-ES" sz="1600" dirty="0"/>
              <a:t>.</a:t>
            </a:r>
          </a:p>
          <a:p>
            <a:pPr marL="285750" indent="-285750">
              <a:lnSpc>
                <a:spcPct val="150000"/>
              </a:lnSpc>
              <a:spcAft>
                <a:spcPts val="600"/>
              </a:spcAft>
              <a:buFont typeface="Wingdings" panose="05000000000000000000" pitchFamily="2" charset="2"/>
              <a:buChar char="q"/>
            </a:pPr>
            <a:r>
              <a:rPr lang="es-ES" sz="1600" dirty="0"/>
              <a:t>IMST </a:t>
            </a:r>
            <a:r>
              <a:rPr lang="en-US" sz="1600" dirty="0"/>
              <a:t>correctly estimated the void fraction values compared with renowned correlations existed in the literature</a:t>
            </a:r>
            <a:r>
              <a:rPr lang="es-ES" sz="1600" dirty="0"/>
              <a:t>.</a:t>
            </a:r>
          </a:p>
          <a:p>
            <a:pPr marL="285750" indent="-285750">
              <a:lnSpc>
                <a:spcPct val="150000"/>
              </a:lnSpc>
              <a:spcAft>
                <a:spcPts val="600"/>
              </a:spcAft>
              <a:buFont typeface="Wingdings" panose="05000000000000000000" pitchFamily="2" charset="2"/>
              <a:buChar char="q"/>
            </a:pPr>
            <a:r>
              <a:rPr lang="en-US" sz="1600" dirty="0"/>
              <a:t>Based on extensive literature review and previous results of our group, the oil retention in the evaporator must be considered in order to estimate properly the total charge.</a:t>
            </a:r>
          </a:p>
          <a:p>
            <a:pPr marL="285750" indent="-285750">
              <a:lnSpc>
                <a:spcPct val="150000"/>
              </a:lnSpc>
              <a:spcAft>
                <a:spcPts val="600"/>
              </a:spcAft>
              <a:buFont typeface="Wingdings" panose="05000000000000000000" pitchFamily="2" charset="2"/>
              <a:buChar char="q"/>
            </a:pPr>
            <a:r>
              <a:rPr lang="en-US" sz="1600" dirty="0"/>
              <a:t>However, This issue does not affect the reliability of the software regarding the overall performance.</a:t>
            </a:r>
          </a:p>
        </p:txBody>
      </p:sp>
    </p:spTree>
    <p:extLst>
      <p:ext uri="{BB962C8B-B14F-4D97-AF65-F5344CB8AC3E}">
        <p14:creationId xmlns:p14="http://schemas.microsoft.com/office/powerpoint/2010/main" val="9971652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R</a:t>
            </a:r>
            <a:r>
              <a:rPr lang="en-US" sz="2200" dirty="0">
                <a:solidFill>
                  <a:schemeClr val="bg1"/>
                </a:solidFill>
              </a:rPr>
              <a:t>eferences</a:t>
            </a:r>
          </a:p>
        </p:txBody>
      </p:sp>
      <p:sp>
        <p:nvSpPr>
          <p:cNvPr id="9" name="Rectangle 8">
            <a:extLst>
              <a:ext uri="{FF2B5EF4-FFF2-40B4-BE49-F238E27FC236}">
                <a16:creationId xmlns:a16="http://schemas.microsoft.com/office/drawing/2014/main" id="{87E613B5-E8A8-4456-8A8E-079759854A38}"/>
              </a:ext>
            </a:extLst>
          </p:cNvPr>
          <p:cNvSpPr/>
          <p:nvPr/>
        </p:nvSpPr>
        <p:spPr>
          <a:xfrm>
            <a:off x="0" y="797719"/>
            <a:ext cx="9144000" cy="5047536"/>
          </a:xfrm>
          <a:prstGeom prst="rect">
            <a:avLst/>
          </a:prstGeom>
        </p:spPr>
        <p:txBody>
          <a:bodyPr wrap="square">
            <a:spAutoFit/>
          </a:bodyPr>
          <a:lstStyle/>
          <a:p>
            <a:pPr marL="285750" indent="-285750">
              <a:buFont typeface="Wingdings" panose="05000000000000000000" pitchFamily="2" charset="2"/>
              <a:buChar char="q"/>
            </a:pPr>
            <a:r>
              <a:rPr lang="en-US" sz="1400" dirty="0"/>
              <a:t>ASHRAE, 2010.</a:t>
            </a:r>
            <a:r>
              <a:rPr lang="es-ES" sz="1400" dirty="0"/>
              <a:t> ASHRAE </a:t>
            </a:r>
            <a:r>
              <a:rPr lang="es-ES" sz="1400" dirty="0" err="1"/>
              <a:t>Handbook</a:t>
            </a:r>
            <a:r>
              <a:rPr lang="es-ES" sz="1400" dirty="0"/>
              <a:t>: </a:t>
            </a:r>
            <a:r>
              <a:rPr lang="es-ES" sz="1400" dirty="0" err="1"/>
              <a:t>Refrigeration</a:t>
            </a:r>
            <a:r>
              <a:rPr lang="es-ES" sz="1400" dirty="0"/>
              <a:t> (SI </a:t>
            </a:r>
            <a:r>
              <a:rPr lang="es-ES" sz="1400" dirty="0" err="1"/>
              <a:t>edition</a:t>
            </a:r>
            <a:r>
              <a:rPr lang="es-ES" sz="1400" dirty="0"/>
              <a:t>), Atlanta, GA.</a:t>
            </a:r>
            <a:endParaRPr lang="en-US" sz="1400" dirty="0"/>
          </a:p>
          <a:p>
            <a:endParaRPr lang="en-US" sz="1400" dirty="0"/>
          </a:p>
          <a:p>
            <a:pPr marL="285750" indent="-285750">
              <a:buFont typeface="Wingdings" panose="05000000000000000000" pitchFamily="2" charset="2"/>
              <a:buChar char="q"/>
            </a:pPr>
            <a:r>
              <a:rPr lang="en-US" sz="1400" dirty="0"/>
              <a:t>Chisholm, D., 1967. A theoretical basis for the Lockhart-Martinelli correlation for two-phase flow. International Journal of Heat and Mass Transfer, 10, pp. 1767–1778.</a:t>
            </a:r>
          </a:p>
          <a:p>
            <a:endParaRPr lang="en-US" sz="1400" dirty="0"/>
          </a:p>
          <a:p>
            <a:pPr marL="285750" indent="-285750">
              <a:buFont typeface="Wingdings" panose="05000000000000000000" pitchFamily="2" charset="2"/>
              <a:buChar char="q"/>
            </a:pPr>
            <a:r>
              <a:rPr lang="en-US" sz="1400" dirty="0" err="1"/>
              <a:t>Cremaschi</a:t>
            </a:r>
            <a:r>
              <a:rPr lang="en-US" sz="1400" dirty="0"/>
              <a:t>, L., Hwang, Y., </a:t>
            </a:r>
            <a:r>
              <a:rPr lang="en-US" sz="1400" dirty="0" err="1"/>
              <a:t>Radermacher</a:t>
            </a:r>
            <a:r>
              <a:rPr lang="en-US" sz="1400" dirty="0"/>
              <a:t>, R., 2005. Experimental investigation of oil retention in air conditioning systems. International Journal of Refrigeration, 28(7), pp. 1018–1028. </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err="1"/>
              <a:t>Hughmark</a:t>
            </a:r>
            <a:r>
              <a:rPr lang="en-US" sz="1400" dirty="0"/>
              <a:t>, G.A., 1962. Holdup in gas–liquid flow. Chemical Engineering Progress, 58 (4), pp. 62–65.</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err="1"/>
              <a:t>Jin</a:t>
            </a:r>
            <a:r>
              <a:rPr lang="en-US" sz="1400" dirty="0"/>
              <a:t>, S., </a:t>
            </a:r>
            <a:r>
              <a:rPr lang="en-US" sz="1400" dirty="0" err="1"/>
              <a:t>Hrnjak</a:t>
            </a:r>
            <a:r>
              <a:rPr lang="en-US" sz="1400" dirty="0"/>
              <a:t>, P., 2013. Refrigerant and lubricant distribution in MAC system. SAE International Journal of Passenger Cars - Mechanical Systems, 6(2), pp. 1013- 1020.</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it-IT" sz="1400" dirty="0"/>
              <a:t>Poggi, F., Macchi-Tejeda, H., Leducq, D., Bontemps, A.</a:t>
            </a:r>
            <a:r>
              <a:rPr lang="en-US" sz="1400" dirty="0"/>
              <a:t>, 2008. Refrigerant charge in refrigerating systems and strategies of charge reduction. International Journal of Refrigeration, 31(3), pp. 353–370.</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it-IT" sz="1400" dirty="0"/>
              <a:t>Premoli, A., Di Francesco, D., Prina, A., 1970. Una correlazione adimensionale per la determinazione delle densit</a:t>
            </a:r>
            <a:r>
              <a:rPr lang="es-ES" sz="1400" dirty="0"/>
              <a:t>à </a:t>
            </a:r>
            <a:r>
              <a:rPr lang="it-IT" sz="1400" dirty="0"/>
              <a:t>di micele bifasiche. Une corrèlation adimensionnelle pour la dètermination de la densitèd’un mèlange diphasique. In: XXV Congresso Nazionale ATI, Triete, Italie, septembre.</a:t>
            </a:r>
          </a:p>
          <a:p>
            <a:pPr marL="285750" indent="-285750">
              <a:buFont typeface="Wingdings" panose="05000000000000000000" pitchFamily="2" charset="2"/>
              <a:buChar char="q"/>
            </a:pPr>
            <a:endParaRPr lang="it-IT" sz="1400" dirty="0"/>
          </a:p>
          <a:p>
            <a:pPr marL="285750" indent="-285750">
              <a:buFont typeface="Wingdings" panose="05000000000000000000" pitchFamily="2" charset="2"/>
              <a:buChar char="q"/>
            </a:pPr>
            <a:r>
              <a:rPr lang="en-US" sz="1400" dirty="0"/>
              <a:t>Rice, C.K., 1987. The effect of the void fraction correlation and heat flux assumption on refrigerant charge inventory predictions. In: American Society of Refrigerating and Air Conditioning Engineers Meeting, New York, pp. 341–357.</a:t>
            </a:r>
          </a:p>
        </p:txBody>
      </p:sp>
    </p:spTree>
    <p:extLst>
      <p:ext uri="{BB962C8B-B14F-4D97-AF65-F5344CB8AC3E}">
        <p14:creationId xmlns:p14="http://schemas.microsoft.com/office/powerpoint/2010/main" val="36061689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37</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R</a:t>
            </a:r>
            <a:r>
              <a:rPr lang="en-US" sz="2200" dirty="0">
                <a:solidFill>
                  <a:schemeClr val="bg1"/>
                </a:solidFill>
              </a:rPr>
              <a:t>eferences</a:t>
            </a:r>
          </a:p>
        </p:txBody>
      </p:sp>
      <p:sp>
        <p:nvSpPr>
          <p:cNvPr id="9" name="Rectangle 8">
            <a:extLst>
              <a:ext uri="{FF2B5EF4-FFF2-40B4-BE49-F238E27FC236}">
                <a16:creationId xmlns:a16="http://schemas.microsoft.com/office/drawing/2014/main" id="{87E613B5-E8A8-4456-8A8E-079759854A38}"/>
              </a:ext>
            </a:extLst>
          </p:cNvPr>
          <p:cNvSpPr/>
          <p:nvPr/>
        </p:nvSpPr>
        <p:spPr>
          <a:xfrm>
            <a:off x="0" y="636087"/>
            <a:ext cx="9144000" cy="3970318"/>
          </a:xfrm>
          <a:prstGeom prst="rect">
            <a:avLst/>
          </a:prstGeom>
        </p:spPr>
        <p:txBody>
          <a:bodyPr wrap="square">
            <a:spAutoFit/>
          </a:bodyPr>
          <a:lstStyle/>
          <a:p>
            <a:pPr marL="285750" indent="-285750">
              <a:buFont typeface="Wingdings" panose="05000000000000000000" pitchFamily="2" charset="2"/>
              <a:buChar char="q"/>
            </a:pPr>
            <a:r>
              <a:rPr lang="en-US" sz="1400" dirty="0" err="1"/>
              <a:t>Sheth</a:t>
            </a:r>
            <a:r>
              <a:rPr lang="en-US" sz="1400" dirty="0"/>
              <a:t>, V.P., Newell, T.A., 2005. Refrigerant and oil migration and retention in air conditioning and refrigeration systems. ACRC TR-240, Air Conditioning and Refrigeration Center, University of Illinois at Urbana-Champaign IL.</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Spencer, J.D., 2013. An investigation of void fraction for low GWP refrigerants. MSc. thesis, University of Maryland, College Park.</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Steiner, D., 1993. Heat transfer to boiling saturated liquids, in VDI-</a:t>
            </a:r>
            <a:r>
              <a:rPr lang="en-US" sz="1400" dirty="0" err="1"/>
              <a:t>Warmeatles</a:t>
            </a:r>
            <a:r>
              <a:rPr lang="en-US" sz="1400" dirty="0"/>
              <a:t> (VDI Heat Atlas), Dusseldorf, Germany, VDI-Gesellschaft </a:t>
            </a:r>
            <a:r>
              <a:rPr lang="en-US" sz="1400" dirty="0" err="1"/>
              <a:t>Verfahrenstechnik</a:t>
            </a:r>
            <a:r>
              <a:rPr lang="en-US" sz="1400" dirty="0"/>
              <a:t> und </a:t>
            </a:r>
            <a:r>
              <a:rPr lang="en-US" sz="1400" dirty="0" err="1"/>
              <a:t>Chemieingenieurwesen</a:t>
            </a:r>
            <a:r>
              <a:rPr lang="en-US" sz="1400" dirty="0"/>
              <a:t>.</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Sun, J., </a:t>
            </a:r>
            <a:r>
              <a:rPr lang="en-US" sz="1400" dirty="0" err="1"/>
              <a:t>Tsamos</a:t>
            </a:r>
            <a:r>
              <a:rPr lang="en-US" sz="1400" dirty="0"/>
              <a:t>, K.M. and </a:t>
            </a:r>
            <a:r>
              <a:rPr lang="en-US" sz="1400" dirty="0" err="1"/>
              <a:t>Tassou</a:t>
            </a:r>
            <a:r>
              <a:rPr lang="en-US" sz="1400" dirty="0"/>
              <a:t>, S.A., 2017. CFD comparisons of open-type refrigerated display cabinets with/without air guiding strips. Energy Procedia, 123, pp.54-61.</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Tandon, T.N., Varna, H.K., Gupta, C.P., 1985. Void fraction model for annular two-phase flow. International Journal of Heat and Mass Transfer, 28 (1), pp. 191–198.</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Thome, J., 2006. Wolverine Heat Transfer Engineering Data book III. [Online]. Available: </a:t>
            </a:r>
            <a:r>
              <a:rPr lang="en-US" sz="1400" dirty="0">
                <a:hlinkClick r:id="rId5"/>
              </a:rPr>
              <a:t>http://www.wlv.com/products/databook/db3/DataBookIII.pdf</a:t>
            </a:r>
            <a:endParaRPr lang="en-US" sz="1400" dirty="0"/>
          </a:p>
        </p:txBody>
      </p:sp>
    </p:spTree>
    <p:extLst>
      <p:ext uri="{BB962C8B-B14F-4D97-AF65-F5344CB8AC3E}">
        <p14:creationId xmlns:p14="http://schemas.microsoft.com/office/powerpoint/2010/main" val="6961377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37381" y="-146229"/>
            <a:ext cx="6559015" cy="5912737"/>
            <a:chOff x="1387393" y="638922"/>
            <a:chExt cx="6559015" cy="5912737"/>
          </a:xfrm>
        </p:grpSpPr>
        <p:grpSp>
          <p:nvGrpSpPr>
            <p:cNvPr id="15" name="Group 14"/>
            <p:cNvGrpSpPr/>
            <p:nvPr/>
          </p:nvGrpSpPr>
          <p:grpSpPr>
            <a:xfrm>
              <a:off x="1387393" y="638922"/>
              <a:ext cx="6559015" cy="5912737"/>
              <a:chOff x="1640887" y="756623"/>
              <a:chExt cx="6559015" cy="5912737"/>
            </a:xfrm>
          </p:grpSpPr>
          <p:pic>
            <p:nvPicPr>
              <p:cNvPr id="17" name="Imagen 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3000"/>
                        </a14:imgEffect>
                        <a14:imgEffect>
                          <a14:brightnessContrast bright="-5000" contrast="50000"/>
                        </a14:imgEffect>
                      </a14:imgLayer>
                    </a14:imgProps>
                  </a:ext>
                  <a:ext uri="{28A0092B-C50C-407E-A947-70E740481C1C}">
                    <a14:useLocalDpi xmlns:a14="http://schemas.microsoft.com/office/drawing/2010/main" val="0"/>
                  </a:ext>
                </a:extLst>
              </a:blip>
              <a:srcRect b="22302"/>
              <a:stretch/>
            </p:blipFill>
            <p:spPr>
              <a:xfrm>
                <a:off x="1640887" y="756623"/>
                <a:ext cx="6559015" cy="5912737"/>
              </a:xfrm>
              <a:prstGeom prst="rect">
                <a:avLst/>
              </a:prstGeom>
            </p:spPr>
          </p:pic>
          <p:sp>
            <p:nvSpPr>
              <p:cNvPr id="18" name="Oval 17"/>
              <p:cNvSpPr/>
              <p:nvPr/>
            </p:nvSpPr>
            <p:spPr>
              <a:xfrm>
                <a:off x="6942748" y="2416240"/>
                <a:ext cx="819329" cy="81932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7692" y="958263"/>
              <a:ext cx="1300643" cy="1340276"/>
            </a:xfrm>
            <a:prstGeom prst="ellipse">
              <a:avLst/>
            </a:prstGeom>
          </p:spPr>
        </p:pic>
      </p:grpSp>
      <p:sp>
        <p:nvSpPr>
          <p:cNvPr id="3" name="CuadroTexto 2"/>
          <p:cNvSpPr txBox="1"/>
          <p:nvPr/>
        </p:nvSpPr>
        <p:spPr>
          <a:xfrm>
            <a:off x="196839" y="2225363"/>
            <a:ext cx="6699557" cy="1169551"/>
          </a:xfrm>
          <a:prstGeom prst="rect">
            <a:avLst/>
          </a:prstGeom>
          <a:noFill/>
        </p:spPr>
        <p:txBody>
          <a:bodyPr wrap="square" rtlCol="0">
            <a:spAutoFit/>
          </a:bodyPr>
          <a:lstStyle/>
          <a:p>
            <a:pPr defTabSz="457200" eaLnBrk="0" fontAlgn="base" hangingPunct="0">
              <a:spcBef>
                <a:spcPct val="0"/>
              </a:spcBef>
              <a:spcAft>
                <a:spcPct val="0"/>
              </a:spcAft>
            </a:pPr>
            <a:r>
              <a:rPr lang="en-US" sz="4000" b="1" dirty="0">
                <a:solidFill>
                  <a:schemeClr val="accent4">
                    <a:lumMod val="60000"/>
                    <a:lumOff val="40000"/>
                  </a:schemeClr>
                </a:solidFill>
                <a:cs typeface="Arial" panose="020B0604020202020204" pitchFamily="34" charset="0"/>
              </a:rPr>
              <a:t>N</a:t>
            </a:r>
            <a:r>
              <a:rPr lang="en-US" sz="3000" dirty="0">
                <a:solidFill>
                  <a:schemeClr val="bg1"/>
                </a:solidFill>
              </a:rPr>
              <a:t>ew Evaporator Topologies</a:t>
            </a:r>
          </a:p>
          <a:p>
            <a:pPr defTabSz="457200" eaLnBrk="0" fontAlgn="base" hangingPunct="0">
              <a:spcBef>
                <a:spcPct val="0"/>
              </a:spcBef>
              <a:spcAft>
                <a:spcPct val="0"/>
              </a:spcAft>
            </a:pPr>
            <a:endParaRPr lang="en-US" sz="3000" dirty="0">
              <a:solidFill>
                <a:schemeClr val="bg1"/>
              </a:solidFill>
            </a:endParaRPr>
          </a:p>
        </p:txBody>
      </p:sp>
    </p:spTree>
    <p:extLst>
      <p:ext uri="{BB962C8B-B14F-4D97-AF65-F5344CB8AC3E}">
        <p14:creationId xmlns:p14="http://schemas.microsoft.com/office/powerpoint/2010/main" val="25675409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5" y="205200"/>
            <a:ext cx="3972900"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39</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2" name="TextBox 1"/>
          <p:cNvSpPr txBox="1"/>
          <p:nvPr/>
        </p:nvSpPr>
        <p:spPr>
          <a:xfrm>
            <a:off x="0" y="753725"/>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inlet conditions used in the IMST numerical analysis, in the current section, are the conditions of </a:t>
            </a:r>
            <a:r>
              <a:rPr lang="en-US" sz="1600" dirty="0">
                <a:solidFill>
                  <a:srgbClr val="A13034"/>
                </a:solidFill>
              </a:rPr>
              <a:t>Test 24</a:t>
            </a:r>
            <a:r>
              <a:rPr lang="en-US" sz="1600" dirty="0"/>
              <a:t>. </a:t>
            </a:r>
          </a:p>
        </p:txBody>
      </p:sp>
      <p:graphicFrame>
        <p:nvGraphicFramePr>
          <p:cNvPr id="3" name="Table 2"/>
          <p:cNvGraphicFramePr>
            <a:graphicFrameLocks noGrp="1"/>
          </p:cNvGraphicFramePr>
          <p:nvPr>
            <p:extLst/>
          </p:nvPr>
        </p:nvGraphicFramePr>
        <p:xfrm>
          <a:off x="1578376" y="1817035"/>
          <a:ext cx="5987248" cy="2524760"/>
        </p:xfrm>
        <a:graphic>
          <a:graphicData uri="http://schemas.openxmlformats.org/drawingml/2006/table">
            <a:tbl>
              <a:tblPr firstRow="1" bandRow="1">
                <a:tableStyleId>{5C22544A-7EE6-4342-B048-85BDC9FD1C3A}</a:tableStyleId>
              </a:tblPr>
              <a:tblGrid>
                <a:gridCol w="3640169">
                  <a:extLst>
                    <a:ext uri="{9D8B030D-6E8A-4147-A177-3AD203B41FA5}">
                      <a16:colId xmlns:a16="http://schemas.microsoft.com/office/drawing/2014/main" val="2773106428"/>
                    </a:ext>
                  </a:extLst>
                </a:gridCol>
                <a:gridCol w="2347079">
                  <a:extLst>
                    <a:ext uri="{9D8B030D-6E8A-4147-A177-3AD203B41FA5}">
                      <a16:colId xmlns:a16="http://schemas.microsoft.com/office/drawing/2014/main" val="1231169834"/>
                    </a:ext>
                  </a:extLst>
                </a:gridCol>
              </a:tblGrid>
              <a:tr h="370840">
                <a:tc gridSpan="2">
                  <a:txBody>
                    <a:bodyPr/>
                    <a:lstStyle/>
                    <a:p>
                      <a:pPr algn="ctr"/>
                      <a:r>
                        <a:rPr lang="en-US" sz="1600" dirty="0"/>
                        <a:t>Inlet Conditions (Test</a:t>
                      </a:r>
                      <a:r>
                        <a:rPr lang="en-US" sz="1600" baseline="0" dirty="0"/>
                        <a:t> 24)</a:t>
                      </a:r>
                      <a:endParaRPr lang="en-US" sz="1600" dirty="0"/>
                    </a:p>
                  </a:txBody>
                  <a:tcPr anchor="ctr"/>
                </a:tc>
                <a:tc hMerge="1">
                  <a:txBody>
                    <a:bodyPr/>
                    <a:lstStyle/>
                    <a:p>
                      <a:endParaRPr lang="en-US" dirty="0"/>
                    </a:p>
                  </a:txBody>
                  <a:tcPr/>
                </a:tc>
                <a:extLst>
                  <a:ext uri="{0D108BD9-81ED-4DB2-BD59-A6C34878D82A}">
                    <a16:rowId xmlns:a16="http://schemas.microsoft.com/office/drawing/2014/main" val="4052898036"/>
                  </a:ext>
                </a:extLst>
              </a:tr>
              <a:tr h="129194">
                <a:tc>
                  <a:txBody>
                    <a:bodyPr/>
                    <a:lstStyle/>
                    <a:p>
                      <a:r>
                        <a:rPr lang="en-US" sz="1600" dirty="0" err="1"/>
                        <a:t>T_water_in</a:t>
                      </a:r>
                      <a:r>
                        <a:rPr lang="en-US" sz="1600" dirty="0"/>
                        <a:t> (</a:t>
                      </a:r>
                      <a:r>
                        <a:rPr lang="en-US" sz="1600" baseline="30000" dirty="0"/>
                        <a:t>o</a:t>
                      </a:r>
                      <a:r>
                        <a:rPr lang="en-US" sz="1600" dirty="0"/>
                        <a:t>C</a:t>
                      </a:r>
                      <a:r>
                        <a:rPr lang="en-US" sz="1600" baseline="0" dirty="0"/>
                        <a:t> )</a:t>
                      </a:r>
                      <a:endParaRPr lang="en-US" sz="1600" dirty="0"/>
                    </a:p>
                  </a:txBody>
                  <a:tcPr/>
                </a:tc>
                <a:tc>
                  <a:txBody>
                    <a:bodyPr/>
                    <a:lstStyle/>
                    <a:p>
                      <a:pPr algn="ctr"/>
                      <a:r>
                        <a:rPr lang="en-US" sz="1600" dirty="0"/>
                        <a:t>30</a:t>
                      </a:r>
                    </a:p>
                  </a:txBody>
                  <a:tcPr anchor="ctr"/>
                </a:tc>
                <a:extLst>
                  <a:ext uri="{0D108BD9-81ED-4DB2-BD59-A6C34878D82A}">
                    <a16:rowId xmlns:a16="http://schemas.microsoft.com/office/drawing/2014/main" val="1832052961"/>
                  </a:ext>
                </a:extLst>
              </a:tr>
              <a:tr h="334656">
                <a:tc>
                  <a:txBody>
                    <a:bodyPr/>
                    <a:lstStyle/>
                    <a:p>
                      <a:r>
                        <a:rPr lang="en-US" sz="1600" dirty="0" err="1"/>
                        <a:t>T_water_out</a:t>
                      </a:r>
                      <a:r>
                        <a:rPr lang="en-US" sz="1600" dirty="0"/>
                        <a:t> (</a:t>
                      </a:r>
                      <a:r>
                        <a:rPr lang="en-US" sz="1600" baseline="30000" dirty="0"/>
                        <a:t>o</a:t>
                      </a:r>
                      <a:r>
                        <a:rPr lang="en-US" sz="1600" dirty="0"/>
                        <a:t>C</a:t>
                      </a:r>
                      <a:r>
                        <a:rPr lang="en-US" sz="1600" baseline="0" dirty="0"/>
                        <a:t> )</a:t>
                      </a:r>
                      <a:endParaRPr lang="en-US" sz="1600" dirty="0"/>
                    </a:p>
                  </a:txBody>
                  <a:tcPr/>
                </a:tc>
                <a:tc>
                  <a:txBody>
                    <a:bodyPr/>
                    <a:lstStyle/>
                    <a:p>
                      <a:pPr algn="ctr"/>
                      <a:r>
                        <a:rPr lang="en-US" sz="1600" dirty="0"/>
                        <a:t>35.3</a:t>
                      </a:r>
                    </a:p>
                  </a:txBody>
                  <a:tcPr anchor="ctr"/>
                </a:tc>
                <a:extLst>
                  <a:ext uri="{0D108BD9-81ED-4DB2-BD59-A6C34878D82A}">
                    <a16:rowId xmlns:a16="http://schemas.microsoft.com/office/drawing/2014/main" val="2854965533"/>
                  </a:ext>
                </a:extLst>
              </a:tr>
              <a:tr h="370840">
                <a:tc>
                  <a:txBody>
                    <a:bodyPr/>
                    <a:lstStyle/>
                    <a:p>
                      <a:r>
                        <a:rPr lang="en-US" sz="1600" dirty="0"/>
                        <a:t>SH (K)</a:t>
                      </a:r>
                    </a:p>
                  </a:txBody>
                  <a:tcPr/>
                </a:tc>
                <a:tc>
                  <a:txBody>
                    <a:bodyPr/>
                    <a:lstStyle/>
                    <a:p>
                      <a:pPr algn="ctr"/>
                      <a:r>
                        <a:rPr lang="en-US" sz="1600" dirty="0"/>
                        <a:t>8.2</a:t>
                      </a:r>
                    </a:p>
                  </a:txBody>
                  <a:tcPr anchor="ctr"/>
                </a:tc>
                <a:extLst>
                  <a:ext uri="{0D108BD9-81ED-4DB2-BD59-A6C34878D82A}">
                    <a16:rowId xmlns:a16="http://schemas.microsoft.com/office/drawing/2014/main" val="3477484300"/>
                  </a:ext>
                </a:extLst>
              </a:tr>
              <a:tr h="370840">
                <a:tc>
                  <a:txBody>
                    <a:bodyPr/>
                    <a:lstStyle/>
                    <a:p>
                      <a:r>
                        <a:rPr lang="en-US" sz="1600" dirty="0" err="1"/>
                        <a:t>T_air_in</a:t>
                      </a:r>
                      <a:r>
                        <a:rPr lang="en-US" sz="1600" dirty="0"/>
                        <a:t> (</a:t>
                      </a:r>
                      <a:r>
                        <a:rPr lang="en-US" sz="1600" baseline="30000" dirty="0"/>
                        <a:t>o</a:t>
                      </a:r>
                      <a:r>
                        <a:rPr lang="en-US" sz="1600" dirty="0"/>
                        <a:t>C)</a:t>
                      </a:r>
                    </a:p>
                  </a:txBody>
                  <a:tcPr/>
                </a:tc>
                <a:tc>
                  <a:txBody>
                    <a:bodyPr/>
                    <a:lstStyle/>
                    <a:p>
                      <a:pPr algn="ctr"/>
                      <a:r>
                        <a:rPr lang="en-US" sz="1600" dirty="0"/>
                        <a:t>8.5</a:t>
                      </a:r>
                    </a:p>
                  </a:txBody>
                  <a:tcPr anchor="ctr"/>
                </a:tc>
                <a:extLst>
                  <a:ext uri="{0D108BD9-81ED-4DB2-BD59-A6C34878D82A}">
                    <a16:rowId xmlns:a16="http://schemas.microsoft.com/office/drawing/2014/main" val="2494667534"/>
                  </a:ext>
                </a:extLst>
              </a:tr>
              <a:tr h="370840">
                <a:tc>
                  <a:txBody>
                    <a:bodyPr/>
                    <a:lstStyle/>
                    <a:p>
                      <a:r>
                        <a:rPr lang="en-US" sz="1600" dirty="0" err="1"/>
                        <a:t>V_air_in</a:t>
                      </a:r>
                      <a:r>
                        <a:rPr lang="en-US" sz="1600" baseline="0" dirty="0"/>
                        <a:t> (m</a:t>
                      </a:r>
                      <a:r>
                        <a:rPr lang="en-US" sz="1600" baseline="30000" dirty="0"/>
                        <a:t>3</a:t>
                      </a:r>
                      <a:r>
                        <a:rPr lang="en-US" sz="1600" baseline="0" dirty="0"/>
                        <a:t>/h)</a:t>
                      </a:r>
                      <a:endParaRPr lang="en-US" sz="1600" dirty="0"/>
                    </a:p>
                  </a:txBody>
                  <a:tcPr/>
                </a:tc>
                <a:tc>
                  <a:txBody>
                    <a:bodyPr/>
                    <a:lstStyle/>
                    <a:p>
                      <a:pPr algn="ctr"/>
                      <a:r>
                        <a:rPr lang="en-US" sz="1600" dirty="0"/>
                        <a:t>1811.7</a:t>
                      </a:r>
                    </a:p>
                  </a:txBody>
                  <a:tcPr anchor="ctr"/>
                </a:tc>
                <a:extLst>
                  <a:ext uri="{0D108BD9-81ED-4DB2-BD59-A6C34878D82A}">
                    <a16:rowId xmlns:a16="http://schemas.microsoft.com/office/drawing/2014/main" val="2948971639"/>
                  </a:ext>
                </a:extLst>
              </a:tr>
              <a:tr h="370840">
                <a:tc>
                  <a:txBody>
                    <a:bodyPr/>
                    <a:lstStyle/>
                    <a:p>
                      <a:r>
                        <a:rPr lang="en-US" sz="1600" dirty="0"/>
                        <a:t>Charge (Evap. + Cond. only) (g)</a:t>
                      </a:r>
                    </a:p>
                  </a:txBody>
                  <a:tcPr/>
                </a:tc>
                <a:tc>
                  <a:txBody>
                    <a:bodyPr/>
                    <a:lstStyle/>
                    <a:p>
                      <a:pPr algn="ctr"/>
                      <a:r>
                        <a:rPr lang="en-US" sz="1600" dirty="0"/>
                        <a:t>181.8</a:t>
                      </a:r>
                    </a:p>
                  </a:txBody>
                  <a:tcPr anchor="ctr"/>
                </a:tc>
                <a:extLst>
                  <a:ext uri="{0D108BD9-81ED-4DB2-BD59-A6C34878D82A}">
                    <a16:rowId xmlns:a16="http://schemas.microsoft.com/office/drawing/2014/main" val="3039090280"/>
                  </a:ext>
                </a:extLst>
              </a:tr>
            </a:tbl>
          </a:graphicData>
        </a:graphic>
      </p:graphicFrame>
      <p:sp>
        <p:nvSpPr>
          <p:cNvPr id="7" name="TextBox 6"/>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I</a:t>
            </a:r>
            <a:r>
              <a:rPr lang="en-US" sz="2200" dirty="0">
                <a:solidFill>
                  <a:schemeClr val="bg1"/>
                </a:solidFill>
              </a:rPr>
              <a:t>nput Conditions (Test 24)</a:t>
            </a:r>
          </a:p>
        </p:txBody>
      </p:sp>
    </p:spTree>
    <p:extLst>
      <p:ext uri="{BB962C8B-B14F-4D97-AF65-F5344CB8AC3E}">
        <p14:creationId xmlns:p14="http://schemas.microsoft.com/office/powerpoint/2010/main" val="11392467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5"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6" name="TextBox 5"/>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bjectives</a:t>
            </a:r>
          </a:p>
        </p:txBody>
      </p:sp>
      <p:sp>
        <p:nvSpPr>
          <p:cNvPr id="7" name="CuadroTexto 11"/>
          <p:cNvSpPr txBox="1"/>
          <p:nvPr/>
        </p:nvSpPr>
        <p:spPr>
          <a:xfrm>
            <a:off x="0" y="976411"/>
            <a:ext cx="9143999" cy="4031873"/>
          </a:xfrm>
          <a:prstGeom prst="rect">
            <a:avLst/>
          </a:prstGeom>
          <a:noFill/>
        </p:spPr>
        <p:txBody>
          <a:bodyPr wrap="square" rtlCol="0">
            <a:spAutoFit/>
          </a:bodyPr>
          <a:lstStyle/>
          <a:p>
            <a:pPr marL="342900" indent="-342900">
              <a:lnSpc>
                <a:spcPct val="200000"/>
              </a:lnSpc>
              <a:buFont typeface="Wingdings" panose="05000000000000000000" pitchFamily="2" charset="2"/>
              <a:buChar char="q"/>
            </a:pPr>
            <a:r>
              <a:rPr lang="en-US" sz="1600" dirty="0"/>
              <a:t>To evaluate the influence of experimental errors on the final results.</a:t>
            </a:r>
          </a:p>
          <a:p>
            <a:pPr marL="342900" indent="-342900">
              <a:lnSpc>
                <a:spcPct val="200000"/>
              </a:lnSpc>
              <a:buFont typeface="Wingdings" panose="05000000000000000000" pitchFamily="2" charset="2"/>
              <a:buChar char="q"/>
            </a:pPr>
            <a:r>
              <a:rPr lang="en-US" sz="1600" dirty="0"/>
              <a:t>To study the charge calculation and distribution in IMST-ART, regarding:</a:t>
            </a:r>
          </a:p>
          <a:p>
            <a:pPr marL="800100" lvl="1" indent="-342900">
              <a:lnSpc>
                <a:spcPct val="200000"/>
              </a:lnSpc>
              <a:buFont typeface="Courier New" panose="02070309020205020404" pitchFamily="49" charset="0"/>
              <a:buChar char="o"/>
            </a:pPr>
            <a:r>
              <a:rPr lang="en-US" sz="1600" dirty="0"/>
              <a:t>Thermal performance of each evaporator circuit.</a:t>
            </a:r>
          </a:p>
          <a:p>
            <a:pPr marL="800100" lvl="1" indent="-342900">
              <a:lnSpc>
                <a:spcPct val="200000"/>
              </a:lnSpc>
              <a:buFont typeface="Courier New" panose="02070309020205020404" pitchFamily="49" charset="0"/>
              <a:buChar char="o"/>
            </a:pPr>
            <a:r>
              <a:rPr lang="en-US" sz="1600" dirty="0"/>
              <a:t>Void fraction calculation and its validation against renowned correlations from the literature.</a:t>
            </a:r>
          </a:p>
          <a:p>
            <a:pPr marL="800100" lvl="1" indent="-342900">
              <a:lnSpc>
                <a:spcPct val="200000"/>
              </a:lnSpc>
              <a:buFont typeface="Courier New" panose="02070309020205020404" pitchFamily="49" charset="0"/>
              <a:buChar char="o"/>
            </a:pPr>
            <a:r>
              <a:rPr lang="en-US" sz="1600" dirty="0"/>
              <a:t>Different alternatives of charge distribution and retention within system components.</a:t>
            </a:r>
          </a:p>
          <a:p>
            <a:pPr marL="342900" indent="-342900">
              <a:lnSpc>
                <a:spcPct val="200000"/>
              </a:lnSpc>
              <a:buFont typeface="Wingdings" panose="05000000000000000000" pitchFamily="2" charset="2"/>
              <a:buChar char="q"/>
            </a:pPr>
            <a:r>
              <a:rPr lang="en-US" sz="1600" dirty="0"/>
              <a:t>To evaluate new compact evaporator topologies. </a:t>
            </a:r>
          </a:p>
        </p:txBody>
      </p:sp>
    </p:spTree>
    <p:extLst>
      <p:ext uri="{BB962C8B-B14F-4D97-AF65-F5344CB8AC3E}">
        <p14:creationId xmlns:p14="http://schemas.microsoft.com/office/powerpoint/2010/main" val="20043686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6457C-6A68-402F-87A1-4A2AD753A10C}"/>
              </a:ext>
            </a:extLst>
          </p:cNvPr>
          <p:cNvSpPr/>
          <p:nvPr/>
        </p:nvSpPr>
        <p:spPr>
          <a:xfrm>
            <a:off x="2675823" y="1394229"/>
            <a:ext cx="4167739" cy="4092171"/>
          </a:xfrm>
          <a:prstGeom prst="rect">
            <a:avLst/>
          </a:prstGeom>
          <a:solidFill>
            <a:schemeClr val="bg2">
              <a:lumMod val="20000"/>
              <a:lumOff val="80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29" name="Group 28">
            <a:extLst>
              <a:ext uri="{FF2B5EF4-FFF2-40B4-BE49-F238E27FC236}">
                <a16:creationId xmlns:a16="http://schemas.microsoft.com/office/drawing/2014/main" id="{FFFBEBF6-30A5-4B8C-A0E1-30CDC8CB66C0}"/>
              </a:ext>
            </a:extLst>
          </p:cNvPr>
          <p:cNvGrpSpPr/>
          <p:nvPr/>
        </p:nvGrpSpPr>
        <p:grpSpPr>
          <a:xfrm>
            <a:off x="1049419" y="4065529"/>
            <a:ext cx="2838923" cy="1188626"/>
            <a:chOff x="1049419" y="4495001"/>
            <a:chExt cx="2838923" cy="609755"/>
          </a:xfrm>
        </p:grpSpPr>
        <p:cxnSp>
          <p:nvCxnSpPr>
            <p:cNvPr id="20" name="Straight Connector 19">
              <a:extLst>
                <a:ext uri="{FF2B5EF4-FFF2-40B4-BE49-F238E27FC236}">
                  <a16:creationId xmlns:a16="http://schemas.microsoft.com/office/drawing/2014/main" id="{79788CB8-42E4-4610-B71F-C0B5886C2DBF}"/>
                </a:ext>
              </a:extLst>
            </p:cNvPr>
            <p:cNvCxnSpPr>
              <a:cxnSpLocks/>
            </p:cNvCxnSpPr>
            <p:nvPr/>
          </p:nvCxnSpPr>
          <p:spPr>
            <a:xfrm flipH="1">
              <a:off x="2098307" y="4947385"/>
              <a:ext cx="1405289"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809DF5-0469-467B-BC20-26F018CAEF94}"/>
                </a:ext>
              </a:extLst>
            </p:cNvPr>
            <p:cNvCxnSpPr>
              <a:cxnSpLocks/>
            </p:cNvCxnSpPr>
            <p:nvPr/>
          </p:nvCxnSpPr>
          <p:spPr>
            <a:xfrm flipH="1">
              <a:off x="2098307" y="4495001"/>
              <a:ext cx="1790035"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3F96EDE-C1C1-4292-9CCB-326FD8EFD409}"/>
                </a:ext>
              </a:extLst>
            </p:cNvPr>
            <p:cNvCxnSpPr/>
            <p:nvPr/>
          </p:nvCxnSpPr>
          <p:spPr>
            <a:xfrm>
              <a:off x="2348564" y="4495001"/>
              <a:ext cx="0" cy="452384"/>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36B37FA-F2DD-4CA1-9311-EDF570ACD72C}"/>
                </a:ext>
              </a:extLst>
            </p:cNvPr>
            <p:cNvSpPr txBox="1"/>
            <p:nvPr/>
          </p:nvSpPr>
          <p:spPr>
            <a:xfrm>
              <a:off x="1049419" y="4735424"/>
              <a:ext cx="1352350" cy="369332"/>
            </a:xfrm>
            <a:prstGeom prst="rect">
              <a:avLst/>
            </a:prstGeom>
            <a:noFill/>
          </p:spPr>
          <p:txBody>
            <a:bodyPr wrap="square" rtlCol="0">
              <a:spAutoFit/>
            </a:bodyPr>
            <a:lstStyle/>
            <a:p>
              <a:r>
                <a:rPr lang="en-US" b="1" dirty="0">
                  <a:solidFill>
                    <a:srgbClr val="A13034"/>
                  </a:solidFill>
                </a:rPr>
                <a:t>TS=20 mm</a:t>
              </a:r>
              <a:endParaRPr lang="es-ES" b="1" dirty="0">
                <a:solidFill>
                  <a:srgbClr val="A13034"/>
                </a:solidFill>
              </a:endParaRPr>
            </a:p>
          </p:txBody>
        </p:sp>
      </p:grpSp>
      <p:grpSp>
        <p:nvGrpSpPr>
          <p:cNvPr id="28" name="Group 27">
            <a:extLst>
              <a:ext uri="{FF2B5EF4-FFF2-40B4-BE49-F238E27FC236}">
                <a16:creationId xmlns:a16="http://schemas.microsoft.com/office/drawing/2014/main" id="{030152BF-8663-485A-81A9-74571B8D61BC}"/>
              </a:ext>
            </a:extLst>
          </p:cNvPr>
          <p:cNvGrpSpPr/>
          <p:nvPr/>
        </p:nvGrpSpPr>
        <p:grpSpPr>
          <a:xfrm>
            <a:off x="3129549" y="4372129"/>
            <a:ext cx="2135470" cy="1118518"/>
            <a:chOff x="3129549" y="4372129"/>
            <a:chExt cx="2135470" cy="1118518"/>
          </a:xfrm>
        </p:grpSpPr>
        <p:cxnSp>
          <p:nvCxnSpPr>
            <p:cNvPr id="19" name="Straight Connector 18">
              <a:extLst>
                <a:ext uri="{FF2B5EF4-FFF2-40B4-BE49-F238E27FC236}">
                  <a16:creationId xmlns:a16="http://schemas.microsoft.com/office/drawing/2014/main" id="{1AF1D6C3-3986-4908-9A1C-1B54E6603AFB}"/>
                </a:ext>
              </a:extLst>
            </p:cNvPr>
            <p:cNvCxnSpPr>
              <a:cxnSpLocks/>
            </p:cNvCxnSpPr>
            <p:nvPr/>
          </p:nvCxnSpPr>
          <p:spPr>
            <a:xfrm>
              <a:off x="3888341" y="4372129"/>
              <a:ext cx="0" cy="1046896"/>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83068C7-A10E-4DD9-8BBE-4881BBF46BA1}"/>
                </a:ext>
              </a:extLst>
            </p:cNvPr>
            <p:cNvCxnSpPr/>
            <p:nvPr/>
          </p:nvCxnSpPr>
          <p:spPr>
            <a:xfrm>
              <a:off x="3129549" y="4543126"/>
              <a:ext cx="0" cy="875899"/>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D07904A-9041-46AF-9975-2A34A01BE4C1}"/>
                </a:ext>
              </a:extLst>
            </p:cNvPr>
            <p:cNvCxnSpPr>
              <a:cxnSpLocks/>
            </p:cNvCxnSpPr>
            <p:nvPr/>
          </p:nvCxnSpPr>
          <p:spPr>
            <a:xfrm>
              <a:off x="3129549" y="5248028"/>
              <a:ext cx="758792"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FB5A400-0435-41A5-B835-146DE737D7F4}"/>
                </a:ext>
              </a:extLst>
            </p:cNvPr>
            <p:cNvSpPr txBox="1"/>
            <p:nvPr/>
          </p:nvSpPr>
          <p:spPr>
            <a:xfrm>
              <a:off x="3912669" y="5121315"/>
              <a:ext cx="1352350" cy="369332"/>
            </a:xfrm>
            <a:prstGeom prst="rect">
              <a:avLst/>
            </a:prstGeom>
            <a:noFill/>
          </p:spPr>
          <p:txBody>
            <a:bodyPr wrap="square" rtlCol="0">
              <a:spAutoFit/>
            </a:bodyPr>
            <a:lstStyle/>
            <a:p>
              <a:r>
                <a:rPr lang="en-US" b="1" dirty="0">
                  <a:solidFill>
                    <a:srgbClr val="A13034"/>
                  </a:solidFill>
                </a:rPr>
                <a:t>LS=25 mm</a:t>
              </a:r>
              <a:endParaRPr lang="es-ES" b="1" dirty="0">
                <a:solidFill>
                  <a:srgbClr val="A13034"/>
                </a:solidFill>
              </a:endParaRPr>
            </a:p>
          </p:txBody>
        </p:sp>
      </p:grpSp>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655159"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40</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2" name="TextBox 1"/>
          <p:cNvSpPr txBox="1"/>
          <p:nvPr/>
        </p:nvSpPr>
        <p:spPr>
          <a:xfrm>
            <a:off x="0" y="653143"/>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In order to obtain better performance of the evaporator we have proposed the following staggered compact design:</a:t>
            </a:r>
          </a:p>
        </p:txBody>
      </p:sp>
      <p:sp>
        <p:nvSpPr>
          <p:cNvPr id="14" name="TextBox 13"/>
          <p:cNvSpPr txBox="1"/>
          <p:nvPr/>
        </p:nvSpPr>
        <p:spPr>
          <a:xfrm>
            <a:off x="-45964" y="5992401"/>
            <a:ext cx="9189964"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Also we have kept the same fin pitch </a:t>
            </a:r>
            <a:r>
              <a:rPr lang="en-US" sz="1600" dirty="0">
                <a:solidFill>
                  <a:srgbClr val="A13034"/>
                </a:solidFill>
              </a:rPr>
              <a:t>5 mm</a:t>
            </a:r>
            <a:r>
              <a:rPr lang="en-US" sz="1600" dirty="0"/>
              <a:t>, fin thickness </a:t>
            </a:r>
            <a:r>
              <a:rPr lang="en-US" sz="1600" dirty="0">
                <a:solidFill>
                  <a:srgbClr val="A13034"/>
                </a:solidFill>
              </a:rPr>
              <a:t>0.08 mm</a:t>
            </a:r>
            <a:r>
              <a:rPr lang="en-US" sz="1600" dirty="0"/>
              <a:t>, and HX width </a:t>
            </a:r>
            <a:r>
              <a:rPr lang="en-US" sz="1600" dirty="0">
                <a:solidFill>
                  <a:srgbClr val="A13034"/>
                </a:solidFill>
              </a:rPr>
              <a:t>3.4 m</a:t>
            </a:r>
            <a:r>
              <a:rPr lang="en-US" sz="1600" dirty="0"/>
              <a:t>.</a:t>
            </a:r>
          </a:p>
        </p:txBody>
      </p:sp>
      <p:pic>
        <p:nvPicPr>
          <p:cNvPr id="3" name="Picture 2"/>
          <p:cNvPicPr>
            <a:picLocks noChangeAspect="1"/>
          </p:cNvPicPr>
          <p:nvPr/>
        </p:nvPicPr>
        <p:blipFill>
          <a:blip r:embed="rId5"/>
          <a:stretch>
            <a:fillRect/>
          </a:stretch>
        </p:blipFill>
        <p:spPr>
          <a:xfrm>
            <a:off x="651358" y="1296634"/>
            <a:ext cx="7988169" cy="3861927"/>
          </a:xfrm>
          <a:prstGeom prst="rect">
            <a:avLst/>
          </a:prstGeom>
        </p:spPr>
      </p:pic>
      <p:cxnSp>
        <p:nvCxnSpPr>
          <p:cNvPr id="6" name="Straight Arrow Connector 5">
            <a:extLst>
              <a:ext uri="{FF2B5EF4-FFF2-40B4-BE49-F238E27FC236}">
                <a16:creationId xmlns:a16="http://schemas.microsoft.com/office/drawing/2014/main" id="{324DC513-9EA2-4F0E-9327-4F2F96DDBEB7}"/>
              </a:ext>
            </a:extLst>
          </p:cNvPr>
          <p:cNvCxnSpPr/>
          <p:nvPr/>
        </p:nvCxnSpPr>
        <p:spPr>
          <a:xfrm>
            <a:off x="2550695" y="1394229"/>
            <a:ext cx="0" cy="4092171"/>
          </a:xfrm>
          <a:prstGeom prst="straightConnector1">
            <a:avLst/>
          </a:prstGeom>
          <a:ln w="28575">
            <a:solidFill>
              <a:srgbClr val="A13034"/>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03940217-C4FF-49E2-9C84-164D35375461}"/>
              </a:ext>
            </a:extLst>
          </p:cNvPr>
          <p:cNvSpPr txBox="1"/>
          <p:nvPr/>
        </p:nvSpPr>
        <p:spPr>
          <a:xfrm>
            <a:off x="1438976" y="1628989"/>
            <a:ext cx="1318661" cy="369332"/>
          </a:xfrm>
          <a:prstGeom prst="rect">
            <a:avLst/>
          </a:prstGeom>
          <a:noFill/>
        </p:spPr>
        <p:txBody>
          <a:bodyPr wrap="square" rtlCol="0">
            <a:spAutoFit/>
          </a:bodyPr>
          <a:lstStyle/>
          <a:p>
            <a:r>
              <a:rPr lang="en-US" b="1" dirty="0">
                <a:solidFill>
                  <a:srgbClr val="A13034"/>
                </a:solidFill>
              </a:rPr>
              <a:t>100 mm</a:t>
            </a:r>
            <a:endParaRPr lang="es-ES" b="1" dirty="0">
              <a:solidFill>
                <a:srgbClr val="A13034"/>
              </a:solidFill>
            </a:endParaRPr>
          </a:p>
        </p:txBody>
      </p:sp>
      <p:sp>
        <p:nvSpPr>
          <p:cNvPr id="5" name="TextBox 4">
            <a:extLst>
              <a:ext uri="{FF2B5EF4-FFF2-40B4-BE49-F238E27FC236}">
                <a16:creationId xmlns:a16="http://schemas.microsoft.com/office/drawing/2014/main" id="{BD2C59B0-EAD1-40ED-B41A-2F1F214999A5}"/>
              </a:ext>
            </a:extLst>
          </p:cNvPr>
          <p:cNvSpPr txBox="1"/>
          <p:nvPr/>
        </p:nvSpPr>
        <p:spPr>
          <a:xfrm>
            <a:off x="2752826" y="1448007"/>
            <a:ext cx="640821" cy="369332"/>
          </a:xfrm>
          <a:prstGeom prst="rect">
            <a:avLst/>
          </a:prstGeom>
          <a:noFill/>
        </p:spPr>
        <p:txBody>
          <a:bodyPr wrap="square" rtlCol="0">
            <a:spAutoFit/>
          </a:bodyPr>
          <a:lstStyle/>
          <a:p>
            <a:r>
              <a:rPr lang="es-ES" dirty="0"/>
              <a:t>Fin</a:t>
            </a:r>
          </a:p>
        </p:txBody>
      </p:sp>
      <p:grpSp>
        <p:nvGrpSpPr>
          <p:cNvPr id="17" name="Group 16">
            <a:extLst>
              <a:ext uri="{FF2B5EF4-FFF2-40B4-BE49-F238E27FC236}">
                <a16:creationId xmlns:a16="http://schemas.microsoft.com/office/drawing/2014/main" id="{CA1666D4-246A-4497-8E2A-723BD3D36008}"/>
              </a:ext>
            </a:extLst>
          </p:cNvPr>
          <p:cNvGrpSpPr/>
          <p:nvPr/>
        </p:nvGrpSpPr>
        <p:grpSpPr>
          <a:xfrm>
            <a:off x="6000108" y="4229811"/>
            <a:ext cx="2224461" cy="860684"/>
            <a:chOff x="6000108" y="4229811"/>
            <a:chExt cx="2224461" cy="860684"/>
          </a:xfrm>
        </p:grpSpPr>
        <p:cxnSp>
          <p:nvCxnSpPr>
            <p:cNvPr id="10" name="Straight Arrow Connector 9">
              <a:extLst>
                <a:ext uri="{FF2B5EF4-FFF2-40B4-BE49-F238E27FC236}">
                  <a16:creationId xmlns:a16="http://schemas.microsoft.com/office/drawing/2014/main" id="{C3DDB44C-806F-4D1C-B633-5AA0598C0D84}"/>
                </a:ext>
              </a:extLst>
            </p:cNvPr>
            <p:cNvCxnSpPr>
              <a:cxnSpLocks/>
            </p:cNvCxnSpPr>
            <p:nvPr/>
          </p:nvCxnSpPr>
          <p:spPr>
            <a:xfrm flipV="1">
              <a:off x="6000108" y="4824509"/>
              <a:ext cx="357221" cy="265986"/>
            </a:xfrm>
            <a:prstGeom prst="straightConnector1">
              <a:avLst/>
            </a:prstGeom>
            <a:ln w="28575">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60D4E8-4BEA-46F9-958E-4FE09AFEC6F5}"/>
                </a:ext>
              </a:extLst>
            </p:cNvPr>
            <p:cNvSpPr txBox="1"/>
            <p:nvPr/>
          </p:nvSpPr>
          <p:spPr>
            <a:xfrm>
              <a:off x="6482614" y="4229811"/>
              <a:ext cx="1741955" cy="584775"/>
            </a:xfrm>
            <a:prstGeom prst="rect">
              <a:avLst/>
            </a:prstGeom>
            <a:solidFill>
              <a:schemeClr val="bg1"/>
            </a:solidFill>
          </p:spPr>
          <p:txBody>
            <a:bodyPr wrap="square" rtlCol="0">
              <a:spAutoFit/>
            </a:bodyPr>
            <a:lstStyle/>
            <a:p>
              <a:r>
                <a:rPr lang="es-ES" sz="1600" b="1" dirty="0">
                  <a:solidFill>
                    <a:srgbClr val="A13034"/>
                  </a:solidFill>
                </a:rPr>
                <a:t>OD=9.52 mm</a:t>
              </a:r>
            </a:p>
            <a:p>
              <a:r>
                <a:rPr lang="es-ES" sz="1600" b="1" dirty="0">
                  <a:solidFill>
                    <a:srgbClr val="A13034"/>
                  </a:solidFill>
                </a:rPr>
                <a:t>ID=7.894 mm</a:t>
              </a:r>
            </a:p>
          </p:txBody>
        </p:sp>
      </p:grpSp>
      <p:cxnSp>
        <p:nvCxnSpPr>
          <p:cNvPr id="12" name="Straight Arrow Connector 11">
            <a:extLst>
              <a:ext uri="{FF2B5EF4-FFF2-40B4-BE49-F238E27FC236}">
                <a16:creationId xmlns:a16="http://schemas.microsoft.com/office/drawing/2014/main" id="{6A8FBB15-0A97-4931-BAEC-08ECCB6AA96C}"/>
              </a:ext>
            </a:extLst>
          </p:cNvPr>
          <p:cNvCxnSpPr/>
          <p:nvPr/>
        </p:nvCxnSpPr>
        <p:spPr>
          <a:xfrm>
            <a:off x="2675823" y="5609272"/>
            <a:ext cx="4167739"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EA8AE63-5A02-45AB-81B9-6F8D4E66AA7D}"/>
              </a:ext>
            </a:extLst>
          </p:cNvPr>
          <p:cNvSpPr txBox="1"/>
          <p:nvPr/>
        </p:nvSpPr>
        <p:spPr>
          <a:xfrm>
            <a:off x="5823284" y="5645510"/>
            <a:ext cx="1318661" cy="369332"/>
          </a:xfrm>
          <a:prstGeom prst="rect">
            <a:avLst/>
          </a:prstGeom>
          <a:noFill/>
        </p:spPr>
        <p:txBody>
          <a:bodyPr wrap="square" rtlCol="0">
            <a:spAutoFit/>
          </a:bodyPr>
          <a:lstStyle/>
          <a:p>
            <a:r>
              <a:rPr lang="en-US" b="1" dirty="0">
                <a:solidFill>
                  <a:srgbClr val="A13034"/>
                </a:solidFill>
              </a:rPr>
              <a:t>125 mm</a:t>
            </a:r>
            <a:endParaRPr lang="es-ES" b="1" dirty="0">
              <a:solidFill>
                <a:srgbClr val="A13034"/>
              </a:solidFill>
            </a:endParaRPr>
          </a:p>
        </p:txBody>
      </p:sp>
      <p:sp>
        <p:nvSpPr>
          <p:cNvPr id="32" name="TextBox 31">
            <a:extLst>
              <a:ext uri="{FF2B5EF4-FFF2-40B4-BE49-F238E27FC236}">
                <a16:creationId xmlns:a16="http://schemas.microsoft.com/office/drawing/2014/main" id="{8A1812C2-22F1-4E08-8269-0754BDF05A15}"/>
              </a:ext>
            </a:extLst>
          </p:cNvPr>
          <p:cNvSpPr txBox="1"/>
          <p:nvPr/>
        </p:nvSpPr>
        <p:spPr>
          <a:xfrm>
            <a:off x="108328" y="135629"/>
            <a:ext cx="5891780" cy="430887"/>
          </a:xfrm>
          <a:prstGeom prst="rect">
            <a:avLst/>
          </a:prstGeom>
          <a:noFill/>
        </p:spPr>
        <p:txBody>
          <a:bodyPr wrap="square" rtlCol="0">
            <a:spAutoFit/>
          </a:bodyPr>
          <a:lstStyle/>
          <a:p>
            <a:r>
              <a:rPr lang="en-US" sz="2200" b="1" dirty="0">
                <a:solidFill>
                  <a:schemeClr val="accent4">
                    <a:lumMod val="60000"/>
                    <a:lumOff val="40000"/>
                  </a:schemeClr>
                </a:solidFill>
              </a:rPr>
              <a:t>9.5 </a:t>
            </a:r>
            <a:r>
              <a:rPr lang="en-US" sz="2200" dirty="0">
                <a:solidFill>
                  <a:schemeClr val="bg1"/>
                </a:solidFill>
              </a:rPr>
              <a:t>mm Tubes+3 Circuits Staggered Evap.</a:t>
            </a:r>
          </a:p>
        </p:txBody>
      </p:sp>
    </p:spTree>
    <p:extLst>
      <p:ext uri="{BB962C8B-B14F-4D97-AF65-F5344CB8AC3E}">
        <p14:creationId xmlns:p14="http://schemas.microsoft.com/office/powerpoint/2010/main" val="22782672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41</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861946161"/>
              </p:ext>
            </p:extLst>
          </p:nvPr>
        </p:nvGraphicFramePr>
        <p:xfrm>
          <a:off x="168124" y="2369820"/>
          <a:ext cx="8842312" cy="2733040"/>
        </p:xfrm>
        <a:graphic>
          <a:graphicData uri="http://schemas.openxmlformats.org/drawingml/2006/table">
            <a:tbl>
              <a:tblPr firstRow="1" bandRow="1">
                <a:tableStyleId>{5C22544A-7EE6-4342-B048-85BDC9FD1C3A}</a:tableStyleId>
              </a:tblPr>
              <a:tblGrid>
                <a:gridCol w="2722858">
                  <a:extLst>
                    <a:ext uri="{9D8B030D-6E8A-4147-A177-3AD203B41FA5}">
                      <a16:colId xmlns:a16="http://schemas.microsoft.com/office/drawing/2014/main" val="2773106428"/>
                    </a:ext>
                  </a:extLst>
                </a:gridCol>
                <a:gridCol w="2789382">
                  <a:extLst>
                    <a:ext uri="{9D8B030D-6E8A-4147-A177-3AD203B41FA5}">
                      <a16:colId xmlns:a16="http://schemas.microsoft.com/office/drawing/2014/main" val="1231169834"/>
                    </a:ext>
                  </a:extLst>
                </a:gridCol>
                <a:gridCol w="1911927">
                  <a:extLst>
                    <a:ext uri="{9D8B030D-6E8A-4147-A177-3AD203B41FA5}">
                      <a16:colId xmlns:a16="http://schemas.microsoft.com/office/drawing/2014/main" val="3147215139"/>
                    </a:ext>
                  </a:extLst>
                </a:gridCol>
                <a:gridCol w="1418145">
                  <a:extLst>
                    <a:ext uri="{9D8B030D-6E8A-4147-A177-3AD203B41FA5}">
                      <a16:colId xmlns:a16="http://schemas.microsoft.com/office/drawing/2014/main" val="2334852030"/>
                    </a:ext>
                  </a:extLst>
                </a:gridCol>
              </a:tblGrid>
              <a:tr h="370840">
                <a:tc gridSpan="4">
                  <a:txBody>
                    <a:bodyPr/>
                    <a:lstStyle/>
                    <a:p>
                      <a:pPr algn="ctr"/>
                      <a:r>
                        <a:rPr lang="en-US" sz="1600" dirty="0"/>
                        <a:t>Comparison</a:t>
                      </a:r>
                      <a:r>
                        <a:rPr lang="en-US" sz="1600" baseline="0" dirty="0"/>
                        <a:t> between Evaporators </a:t>
                      </a:r>
                      <a:r>
                        <a:rPr lang="en-US" sz="1600" dirty="0"/>
                        <a:t>(Test</a:t>
                      </a:r>
                      <a:r>
                        <a:rPr lang="en-US" sz="1600" baseline="0" dirty="0"/>
                        <a:t> 24) (Numerical Results)</a:t>
                      </a:r>
                      <a:endParaRPr lang="en-US" sz="16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129194">
                <a:tc>
                  <a:txBody>
                    <a:bodyPr/>
                    <a:lstStyle/>
                    <a:p>
                      <a:endParaRPr lang="en-US" sz="1600" dirty="0"/>
                    </a:p>
                  </a:txBody>
                  <a:tcPr/>
                </a:tc>
                <a:tc>
                  <a:txBody>
                    <a:bodyPr/>
                    <a:lstStyle/>
                    <a:p>
                      <a:pPr algn="ctr"/>
                      <a:r>
                        <a:rPr lang="en-US" sz="1600" dirty="0">
                          <a:solidFill>
                            <a:srgbClr val="A13034"/>
                          </a:solidFill>
                        </a:rPr>
                        <a:t>Evap_Num_5x4_ST_3c_V2 (IMST_008)</a:t>
                      </a:r>
                    </a:p>
                  </a:txBody>
                  <a:tcPr anchor="ctr"/>
                </a:tc>
                <a:tc>
                  <a:txBody>
                    <a:bodyPr/>
                    <a:lstStyle/>
                    <a:p>
                      <a:pPr algn="ctr"/>
                      <a:r>
                        <a:rPr lang="en-US" sz="1600" dirty="0">
                          <a:solidFill>
                            <a:srgbClr val="A13034"/>
                          </a:solidFill>
                        </a:rPr>
                        <a:t>Evap_Exp_V2</a:t>
                      </a:r>
                    </a:p>
                    <a:p>
                      <a:pPr algn="ctr"/>
                      <a:r>
                        <a:rPr lang="en-US" sz="1600" dirty="0">
                          <a:solidFill>
                            <a:srgbClr val="A13034"/>
                          </a:solidFill>
                        </a:rPr>
                        <a:t>(IMST_003)</a:t>
                      </a:r>
                    </a:p>
                  </a:txBody>
                  <a:tcPr anchor="ctr"/>
                </a:tc>
                <a:tc>
                  <a:txBody>
                    <a:bodyPr/>
                    <a:lstStyle/>
                    <a:p>
                      <a:pPr algn="ctr"/>
                      <a:r>
                        <a:rPr lang="en-US" sz="1600" dirty="0">
                          <a:solidFill>
                            <a:srgbClr val="A13034"/>
                          </a:solidFill>
                        </a:rPr>
                        <a:t>Difference</a:t>
                      </a:r>
                    </a:p>
                  </a:txBody>
                  <a:tcPr anchor="ctr"/>
                </a:tc>
                <a:extLst>
                  <a:ext uri="{0D108BD9-81ED-4DB2-BD59-A6C34878D82A}">
                    <a16:rowId xmlns:a16="http://schemas.microsoft.com/office/drawing/2014/main" val="2446494694"/>
                  </a:ext>
                </a:extLst>
              </a:tr>
              <a:tr h="129194">
                <a:tc>
                  <a:txBody>
                    <a:bodyPr/>
                    <a:lstStyle/>
                    <a:p>
                      <a:r>
                        <a:rPr lang="en-US" sz="1600" dirty="0"/>
                        <a:t>Capacity (k</a:t>
                      </a:r>
                      <a:r>
                        <a:rPr lang="en-US" sz="1600" baseline="0" dirty="0"/>
                        <a:t>W)</a:t>
                      </a:r>
                      <a:endParaRPr lang="en-US" sz="1600" dirty="0"/>
                    </a:p>
                  </a:txBody>
                  <a:tcPr/>
                </a:tc>
                <a:tc>
                  <a:txBody>
                    <a:bodyPr/>
                    <a:lstStyle/>
                    <a:p>
                      <a:pPr algn="ctr"/>
                      <a:r>
                        <a:rPr lang="en-US" sz="1600" dirty="0"/>
                        <a:t>8.14</a:t>
                      </a:r>
                    </a:p>
                  </a:txBody>
                  <a:tcPr anchor="ctr"/>
                </a:tc>
                <a:tc>
                  <a:txBody>
                    <a:bodyPr/>
                    <a:lstStyle/>
                    <a:p>
                      <a:pPr algn="ctr"/>
                      <a:r>
                        <a:rPr lang="en-US" sz="1600" dirty="0"/>
                        <a:t>6.94</a:t>
                      </a:r>
                    </a:p>
                  </a:txBody>
                  <a:tcPr anchor="ctr"/>
                </a:tc>
                <a:tc>
                  <a:txBody>
                    <a:bodyPr/>
                    <a:lstStyle/>
                    <a:p>
                      <a:pPr algn="ctr"/>
                      <a:r>
                        <a:rPr lang="en-US" sz="1600" b="1" dirty="0">
                          <a:solidFill>
                            <a:srgbClr val="A13034"/>
                          </a:solidFill>
                        </a:rPr>
                        <a:t>1.2 kW</a:t>
                      </a:r>
                    </a:p>
                  </a:txBody>
                  <a:tcPr anchor="ctr"/>
                </a:tc>
                <a:extLst>
                  <a:ext uri="{0D108BD9-81ED-4DB2-BD59-A6C34878D82A}">
                    <a16:rowId xmlns:a16="http://schemas.microsoft.com/office/drawing/2014/main" val="1832052961"/>
                  </a:ext>
                </a:extLst>
              </a:tr>
              <a:tr h="334656">
                <a:tc>
                  <a:txBody>
                    <a:bodyPr/>
                    <a:lstStyle/>
                    <a:p>
                      <a:r>
                        <a:rPr lang="en-US" sz="1600" dirty="0" err="1"/>
                        <a:t>Tevap</a:t>
                      </a:r>
                      <a:r>
                        <a:rPr lang="en-US" sz="1600" dirty="0"/>
                        <a:t> (</a:t>
                      </a:r>
                      <a:r>
                        <a:rPr lang="en-US" sz="1600" baseline="30000" dirty="0"/>
                        <a:t>o</a:t>
                      </a:r>
                      <a:r>
                        <a:rPr lang="en-US" sz="1600" dirty="0"/>
                        <a:t>C)</a:t>
                      </a:r>
                    </a:p>
                  </a:txBody>
                  <a:tcPr/>
                </a:tc>
                <a:tc>
                  <a:txBody>
                    <a:bodyPr/>
                    <a:lstStyle/>
                    <a:p>
                      <a:pPr algn="ctr"/>
                      <a:r>
                        <a:rPr lang="en-US" sz="1600" dirty="0"/>
                        <a:t>-3.8</a:t>
                      </a:r>
                    </a:p>
                  </a:txBody>
                  <a:tcPr anchor="ctr"/>
                </a:tc>
                <a:tc>
                  <a:txBody>
                    <a:bodyPr/>
                    <a:lstStyle/>
                    <a:p>
                      <a:pPr algn="ctr"/>
                      <a:r>
                        <a:rPr lang="en-US" sz="1600" dirty="0"/>
                        <a:t>-7.6</a:t>
                      </a:r>
                    </a:p>
                  </a:txBody>
                  <a:tcPr anchor="ctr"/>
                </a:tc>
                <a:tc>
                  <a:txBody>
                    <a:bodyPr/>
                    <a:lstStyle/>
                    <a:p>
                      <a:pPr algn="ctr"/>
                      <a:r>
                        <a:rPr lang="en-US" sz="1600" b="1" kern="1200" dirty="0">
                          <a:solidFill>
                            <a:srgbClr val="A13034"/>
                          </a:solidFill>
                          <a:latin typeface="+mn-lt"/>
                          <a:ea typeface="+mn-ea"/>
                          <a:cs typeface="+mn-cs"/>
                        </a:rPr>
                        <a:t>3.8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2854965533"/>
                  </a:ext>
                </a:extLst>
              </a:tr>
              <a:tr h="370840">
                <a:tc>
                  <a:txBody>
                    <a:bodyPr/>
                    <a:lstStyle/>
                    <a:p>
                      <a:r>
                        <a:rPr lang="en-US" sz="1600" dirty="0" err="1"/>
                        <a:t>T_air_out</a:t>
                      </a:r>
                      <a:r>
                        <a:rPr lang="en-US" sz="1600" dirty="0"/>
                        <a:t> (</a:t>
                      </a:r>
                      <a:r>
                        <a:rPr lang="en-US" sz="1600" baseline="30000" dirty="0"/>
                        <a:t>o</a:t>
                      </a:r>
                      <a:r>
                        <a:rPr lang="en-US" sz="1600" dirty="0"/>
                        <a:t>C)</a:t>
                      </a:r>
                    </a:p>
                  </a:txBody>
                  <a:tcPr/>
                </a:tc>
                <a:tc>
                  <a:txBody>
                    <a:bodyPr/>
                    <a:lstStyle/>
                    <a:p>
                      <a:pPr algn="ctr"/>
                      <a:r>
                        <a:rPr lang="en-US" sz="1600" dirty="0"/>
                        <a:t>-0.05</a:t>
                      </a:r>
                    </a:p>
                  </a:txBody>
                  <a:tcPr anchor="ctr"/>
                </a:tc>
                <a:tc>
                  <a:txBody>
                    <a:bodyPr/>
                    <a:lstStyle/>
                    <a:p>
                      <a:pPr algn="ctr"/>
                      <a:r>
                        <a:rPr lang="en-US" sz="1600" dirty="0"/>
                        <a:t>1.33</a:t>
                      </a:r>
                    </a:p>
                  </a:txBody>
                  <a:tcPr anchor="ctr"/>
                </a:tc>
                <a:tc>
                  <a:txBody>
                    <a:bodyPr/>
                    <a:lstStyle/>
                    <a:p>
                      <a:pPr algn="ctr"/>
                      <a:r>
                        <a:rPr lang="en-US" sz="1600" b="1" kern="1200" dirty="0">
                          <a:solidFill>
                            <a:srgbClr val="A13034"/>
                          </a:solidFill>
                          <a:latin typeface="+mn-lt"/>
                          <a:ea typeface="+mn-ea"/>
                          <a:cs typeface="+mn-cs"/>
                        </a:rPr>
                        <a:t>-1.4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34774843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p_air</a:t>
                      </a:r>
                      <a:r>
                        <a:rPr lang="en-US" sz="1600" dirty="0"/>
                        <a:t> (Evap. Only)(Pa)</a:t>
                      </a:r>
                    </a:p>
                  </a:txBody>
                  <a:tcPr/>
                </a:tc>
                <a:tc>
                  <a:txBody>
                    <a:bodyPr/>
                    <a:lstStyle/>
                    <a:p>
                      <a:pPr algn="ctr"/>
                      <a:r>
                        <a:rPr lang="en-US" sz="1600" dirty="0"/>
                        <a:t>27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34</a:t>
                      </a:r>
                    </a:p>
                  </a:txBody>
                  <a:tcPr anchor="ctr"/>
                </a:tc>
                <a:tc>
                  <a:txBody>
                    <a:bodyPr/>
                    <a:lstStyle/>
                    <a:p>
                      <a:pPr algn="ctr"/>
                      <a:r>
                        <a:rPr lang="en-US" sz="1600" b="1" kern="1200" dirty="0">
                          <a:solidFill>
                            <a:srgbClr val="A13034"/>
                          </a:solidFill>
                          <a:latin typeface="+mn-lt"/>
                          <a:ea typeface="+mn-ea"/>
                          <a:cs typeface="+mn-cs"/>
                        </a:rPr>
                        <a:t>-7 Pa</a:t>
                      </a:r>
                    </a:p>
                  </a:txBody>
                  <a:tcPr anchor="ctr"/>
                </a:tc>
                <a:extLst>
                  <a:ext uri="{0D108BD9-81ED-4DB2-BD59-A6C34878D82A}">
                    <a16:rowId xmlns:a16="http://schemas.microsoft.com/office/drawing/2014/main" val="2284119434"/>
                  </a:ext>
                </a:extLst>
              </a:tr>
              <a:tr h="370840">
                <a:tc>
                  <a:txBody>
                    <a:bodyPr/>
                    <a:lstStyle/>
                    <a:p>
                      <a:r>
                        <a:rPr lang="en-US" sz="1600" dirty="0"/>
                        <a:t>COP_AUX</a:t>
                      </a:r>
                    </a:p>
                  </a:txBody>
                  <a:tcPr/>
                </a:tc>
                <a:tc>
                  <a:txBody>
                    <a:bodyPr/>
                    <a:lstStyle/>
                    <a:p>
                      <a:pPr algn="ctr"/>
                      <a:r>
                        <a:rPr lang="en-US" sz="1600" dirty="0"/>
                        <a:t>3.3</a:t>
                      </a:r>
                    </a:p>
                  </a:txBody>
                  <a:tcPr anchor="ctr"/>
                </a:tc>
                <a:tc>
                  <a:txBody>
                    <a:bodyPr/>
                    <a:lstStyle/>
                    <a:p>
                      <a:pPr algn="ctr"/>
                      <a:r>
                        <a:rPr lang="en-US" sz="1600" dirty="0"/>
                        <a:t>2.73</a:t>
                      </a:r>
                    </a:p>
                  </a:txBody>
                  <a:tcPr anchor="ctr"/>
                </a:tc>
                <a:tc>
                  <a:txBody>
                    <a:bodyPr/>
                    <a:lstStyle/>
                    <a:p>
                      <a:pPr algn="ctr"/>
                      <a:r>
                        <a:rPr lang="en-US" sz="1600" b="1" dirty="0">
                          <a:solidFill>
                            <a:srgbClr val="A13034"/>
                          </a:solidFill>
                        </a:rPr>
                        <a:t>21%</a:t>
                      </a:r>
                    </a:p>
                  </a:txBody>
                  <a:tcPr anchor="ctr"/>
                </a:tc>
                <a:extLst>
                  <a:ext uri="{0D108BD9-81ED-4DB2-BD59-A6C34878D82A}">
                    <a16:rowId xmlns:a16="http://schemas.microsoft.com/office/drawing/2014/main" val="556528012"/>
                  </a:ext>
                </a:extLst>
              </a:tr>
            </a:tbl>
          </a:graphicData>
        </a:graphic>
      </p:graphicFrame>
      <p:sp>
        <p:nvSpPr>
          <p:cNvPr id="9" name="TextBox 8"/>
          <p:cNvSpPr txBox="1"/>
          <p:nvPr/>
        </p:nvSpPr>
        <p:spPr>
          <a:xfrm>
            <a:off x="17280" y="1506369"/>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following table shows the comparison between the current new evaporator (</a:t>
            </a:r>
            <a:r>
              <a:rPr lang="en-US" sz="1600" dirty="0">
                <a:solidFill>
                  <a:srgbClr val="A13034"/>
                </a:solidFill>
              </a:rPr>
              <a:t>Evap_Num_5x4_ST_3c_V2</a:t>
            </a:r>
            <a:r>
              <a:rPr lang="en-US" sz="1600" dirty="0"/>
              <a:t>) and </a:t>
            </a:r>
            <a:r>
              <a:rPr lang="en-US" sz="1600" dirty="0">
                <a:solidFill>
                  <a:srgbClr val="A13034"/>
                </a:solidFill>
              </a:rPr>
              <a:t>Evap_Exp_V2</a:t>
            </a:r>
            <a:r>
              <a:rPr lang="en-US" sz="1600" dirty="0"/>
              <a:t>.</a:t>
            </a:r>
          </a:p>
        </p:txBody>
      </p:sp>
      <p:sp>
        <p:nvSpPr>
          <p:cNvPr id="8" name="TextBox 7">
            <a:extLst>
              <a:ext uri="{FF2B5EF4-FFF2-40B4-BE49-F238E27FC236}">
                <a16:creationId xmlns:a16="http://schemas.microsoft.com/office/drawing/2014/main" id="{AF0D38BC-F067-4047-8FB5-9F5393F41B88}"/>
              </a:ext>
            </a:extLst>
          </p:cNvPr>
          <p:cNvSpPr txBox="1"/>
          <p:nvPr/>
        </p:nvSpPr>
        <p:spPr>
          <a:xfrm>
            <a:off x="108328" y="135629"/>
            <a:ext cx="5891780" cy="430887"/>
          </a:xfrm>
          <a:prstGeom prst="rect">
            <a:avLst/>
          </a:prstGeom>
          <a:noFill/>
        </p:spPr>
        <p:txBody>
          <a:bodyPr wrap="square" rtlCol="0">
            <a:spAutoFit/>
          </a:bodyPr>
          <a:lstStyle/>
          <a:p>
            <a:r>
              <a:rPr lang="en-US" sz="2200" b="1" dirty="0">
                <a:solidFill>
                  <a:schemeClr val="accent4">
                    <a:lumMod val="60000"/>
                    <a:lumOff val="40000"/>
                  </a:schemeClr>
                </a:solidFill>
              </a:rPr>
              <a:t>9.5 </a:t>
            </a:r>
            <a:r>
              <a:rPr lang="en-US" sz="2200" dirty="0">
                <a:solidFill>
                  <a:schemeClr val="bg1"/>
                </a:solidFill>
              </a:rPr>
              <a:t>mm Tubes+3 Circuits Staggered Evap.</a:t>
            </a:r>
          </a:p>
        </p:txBody>
      </p:sp>
    </p:spTree>
    <p:extLst>
      <p:ext uri="{BB962C8B-B14F-4D97-AF65-F5344CB8AC3E}">
        <p14:creationId xmlns:p14="http://schemas.microsoft.com/office/powerpoint/2010/main" val="26640755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42</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94880250"/>
              </p:ext>
            </p:extLst>
          </p:nvPr>
        </p:nvGraphicFramePr>
        <p:xfrm>
          <a:off x="111855" y="1059314"/>
          <a:ext cx="8842312" cy="4940534"/>
        </p:xfrm>
        <a:graphic>
          <a:graphicData uri="http://schemas.openxmlformats.org/drawingml/2006/table">
            <a:tbl>
              <a:tblPr firstRow="1" bandRow="1">
                <a:tableStyleId>{5C22544A-7EE6-4342-B048-85BDC9FD1C3A}</a:tableStyleId>
              </a:tblPr>
              <a:tblGrid>
                <a:gridCol w="3074690">
                  <a:extLst>
                    <a:ext uri="{9D8B030D-6E8A-4147-A177-3AD203B41FA5}">
                      <a16:colId xmlns:a16="http://schemas.microsoft.com/office/drawing/2014/main" val="2773106428"/>
                    </a:ext>
                  </a:extLst>
                </a:gridCol>
                <a:gridCol w="2142837">
                  <a:extLst>
                    <a:ext uri="{9D8B030D-6E8A-4147-A177-3AD203B41FA5}">
                      <a16:colId xmlns:a16="http://schemas.microsoft.com/office/drawing/2014/main" val="1231169834"/>
                    </a:ext>
                  </a:extLst>
                </a:gridCol>
                <a:gridCol w="2105891">
                  <a:extLst>
                    <a:ext uri="{9D8B030D-6E8A-4147-A177-3AD203B41FA5}">
                      <a16:colId xmlns:a16="http://schemas.microsoft.com/office/drawing/2014/main" val="3147215139"/>
                    </a:ext>
                  </a:extLst>
                </a:gridCol>
                <a:gridCol w="1518894">
                  <a:extLst>
                    <a:ext uri="{9D8B030D-6E8A-4147-A177-3AD203B41FA5}">
                      <a16:colId xmlns:a16="http://schemas.microsoft.com/office/drawing/2014/main" val="2334852030"/>
                    </a:ext>
                  </a:extLst>
                </a:gridCol>
              </a:tblGrid>
              <a:tr h="371231">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Comparison of Geometries between (Evap_Num_5x4) and (Evap_Exp_V2)</a:t>
                      </a:r>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129194">
                <a:tc>
                  <a:txBody>
                    <a:bodyPr/>
                    <a:lstStyle/>
                    <a:p>
                      <a:endParaRPr lang="en-US" sz="1600" dirty="0"/>
                    </a:p>
                  </a:txBody>
                  <a:tcPr/>
                </a:tc>
                <a:tc>
                  <a:txBody>
                    <a:bodyPr/>
                    <a:lstStyle/>
                    <a:p>
                      <a:pPr algn="ctr"/>
                      <a:r>
                        <a:rPr lang="en-US" sz="1600" dirty="0">
                          <a:solidFill>
                            <a:srgbClr val="A13034"/>
                          </a:solidFill>
                        </a:rPr>
                        <a:t>Evap_Num_5x4_ST_3c_V2 </a:t>
                      </a:r>
                    </a:p>
                  </a:txBody>
                  <a:tcPr anchor="ctr"/>
                </a:tc>
                <a:tc>
                  <a:txBody>
                    <a:bodyPr/>
                    <a:lstStyle/>
                    <a:p>
                      <a:pPr algn="ctr"/>
                      <a:r>
                        <a:rPr lang="en-US" sz="1600" dirty="0">
                          <a:solidFill>
                            <a:srgbClr val="A13034"/>
                          </a:solidFill>
                        </a:rPr>
                        <a:t>Evap_Exp_V2</a:t>
                      </a:r>
                    </a:p>
                  </a:txBody>
                  <a:tcPr anchor="ctr"/>
                </a:tc>
                <a:tc>
                  <a:txBody>
                    <a:bodyPr/>
                    <a:lstStyle/>
                    <a:p>
                      <a:pPr algn="ctr"/>
                      <a:r>
                        <a:rPr lang="en-US" sz="1600" dirty="0">
                          <a:solidFill>
                            <a:srgbClr val="A13034"/>
                          </a:solidFill>
                        </a:rPr>
                        <a:t>Diff</a:t>
                      </a:r>
                    </a:p>
                  </a:txBody>
                  <a:tcPr anchor="ctr"/>
                </a:tc>
                <a:extLst>
                  <a:ext uri="{0D108BD9-81ED-4DB2-BD59-A6C34878D82A}">
                    <a16:rowId xmlns:a16="http://schemas.microsoft.com/office/drawing/2014/main" val="2446494694"/>
                  </a:ext>
                </a:extLst>
              </a:tr>
              <a:tr h="352903">
                <a:tc>
                  <a:txBody>
                    <a:bodyPr/>
                    <a:lstStyle/>
                    <a:p>
                      <a:r>
                        <a:rPr lang="en-US" sz="1600" dirty="0"/>
                        <a:t>Tube diameter (mm)</a:t>
                      </a:r>
                    </a:p>
                  </a:txBody>
                  <a:tcPr/>
                </a:tc>
                <a:tc>
                  <a:txBody>
                    <a:bodyPr/>
                    <a:lstStyle/>
                    <a:p>
                      <a:pPr algn="ctr"/>
                      <a:r>
                        <a:rPr lang="en-US" sz="1600" dirty="0"/>
                        <a:t>9.52</a:t>
                      </a:r>
                    </a:p>
                  </a:txBody>
                  <a:tcPr anchor="ctr"/>
                </a:tc>
                <a:tc>
                  <a:txBody>
                    <a:bodyPr/>
                    <a:lstStyle/>
                    <a:p>
                      <a:pPr algn="ctr"/>
                      <a:r>
                        <a:rPr lang="en-US" sz="1600" dirty="0"/>
                        <a:t>9.52</a:t>
                      </a:r>
                    </a:p>
                  </a:txBody>
                  <a:tcPr anchor="ctr"/>
                </a:tc>
                <a:tc>
                  <a:txBody>
                    <a:bodyPr/>
                    <a:lstStyle/>
                    <a:p>
                      <a:pPr algn="ctr"/>
                      <a:r>
                        <a:rPr lang="en-US" sz="1600" b="1" dirty="0">
                          <a:solidFill>
                            <a:srgbClr val="A13034"/>
                          </a:solidFill>
                        </a:rPr>
                        <a:t>-</a:t>
                      </a:r>
                    </a:p>
                  </a:txBody>
                  <a:tcPr anchor="ctr"/>
                </a:tc>
                <a:extLst>
                  <a:ext uri="{0D108BD9-81ED-4DB2-BD59-A6C34878D82A}">
                    <a16:rowId xmlns:a16="http://schemas.microsoft.com/office/drawing/2014/main" val="183205296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Number of rows</a:t>
                      </a:r>
                    </a:p>
                  </a:txBody>
                  <a:tcPr/>
                </a:tc>
                <a:tc>
                  <a:txBody>
                    <a:bodyPr/>
                    <a:lstStyle/>
                    <a:p>
                      <a:pPr algn="ctr"/>
                      <a:r>
                        <a:rPr lang="en-US" sz="1600" dirty="0"/>
                        <a:t>5</a:t>
                      </a:r>
                    </a:p>
                  </a:txBody>
                  <a:tcPr anchor="ctr"/>
                </a:tc>
                <a:tc>
                  <a:txBody>
                    <a:bodyPr/>
                    <a:lstStyle/>
                    <a:p>
                      <a:pPr algn="ctr"/>
                      <a:r>
                        <a:rPr lang="en-US" sz="1600" dirty="0"/>
                        <a:t>16</a:t>
                      </a:r>
                    </a:p>
                  </a:txBody>
                  <a:tcPr anchor="ctr"/>
                </a:tc>
                <a:tc>
                  <a:txBody>
                    <a:bodyPr/>
                    <a:lstStyle/>
                    <a:p>
                      <a:pPr algn="ctr"/>
                      <a:r>
                        <a:rPr lang="en-US" sz="1600" b="1" kern="1200" dirty="0">
                          <a:solidFill>
                            <a:srgbClr val="A13034"/>
                          </a:solidFill>
                          <a:latin typeface="+mn-lt"/>
                          <a:ea typeface="+mn-ea"/>
                          <a:cs typeface="+mn-cs"/>
                        </a:rPr>
                        <a:t>-11</a:t>
                      </a:r>
                    </a:p>
                  </a:txBody>
                  <a:tcPr anchor="ctr"/>
                </a:tc>
                <a:extLst>
                  <a:ext uri="{0D108BD9-81ED-4DB2-BD59-A6C34878D82A}">
                    <a16:rowId xmlns:a16="http://schemas.microsoft.com/office/drawing/2014/main" val="2854965533"/>
                  </a:ext>
                </a:extLst>
              </a:tr>
              <a:tr h="3346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Number of circuits</a:t>
                      </a:r>
                    </a:p>
                  </a:txBody>
                  <a:tcPr/>
                </a:tc>
                <a:tc>
                  <a:txBody>
                    <a:bodyPr/>
                    <a:lstStyle/>
                    <a:p>
                      <a:pPr algn="ctr"/>
                      <a:r>
                        <a:rPr lang="en-US" sz="1600" dirty="0"/>
                        <a:t>3</a:t>
                      </a:r>
                    </a:p>
                  </a:txBody>
                  <a:tcPr anchor="ctr"/>
                </a:tc>
                <a:tc>
                  <a:txBody>
                    <a:bodyPr/>
                    <a:lstStyle/>
                    <a:p>
                      <a:pPr algn="ctr"/>
                      <a:r>
                        <a:rPr lang="en-US" sz="1600" dirty="0"/>
                        <a:t>3</a:t>
                      </a:r>
                    </a:p>
                  </a:txBody>
                  <a:tcPr anchor="ctr"/>
                </a:tc>
                <a:tc>
                  <a:txBody>
                    <a:bodyPr/>
                    <a:lstStyle/>
                    <a:p>
                      <a:pPr algn="ctr"/>
                      <a:r>
                        <a:rPr lang="en-US" sz="1600" b="1" kern="1200" dirty="0">
                          <a:solidFill>
                            <a:srgbClr val="A13034"/>
                          </a:solidFill>
                          <a:latin typeface="+mn-lt"/>
                          <a:ea typeface="+mn-ea"/>
                          <a:cs typeface="+mn-cs"/>
                        </a:rPr>
                        <a:t>-</a:t>
                      </a:r>
                    </a:p>
                  </a:txBody>
                  <a:tcPr anchor="ctr"/>
                </a:tc>
                <a:extLst>
                  <a:ext uri="{0D108BD9-81ED-4DB2-BD59-A6C34878D82A}">
                    <a16:rowId xmlns:a16="http://schemas.microsoft.com/office/drawing/2014/main" val="2935780522"/>
                  </a:ext>
                </a:extLst>
              </a:tr>
              <a:tr h="370840">
                <a:tc>
                  <a:txBody>
                    <a:bodyPr/>
                    <a:lstStyle/>
                    <a:p>
                      <a:r>
                        <a:rPr lang="en-US" sz="1600" dirty="0"/>
                        <a:t>Core height (mm)</a:t>
                      </a:r>
                    </a:p>
                  </a:txBody>
                  <a:tcPr/>
                </a:tc>
                <a:tc>
                  <a:txBody>
                    <a:bodyPr/>
                    <a:lstStyle/>
                    <a:p>
                      <a:pPr algn="ctr"/>
                      <a:r>
                        <a:rPr lang="en-US" sz="1600" dirty="0"/>
                        <a:t>100</a:t>
                      </a:r>
                    </a:p>
                  </a:txBody>
                  <a:tcPr anchor="ctr"/>
                </a:tc>
                <a:tc>
                  <a:txBody>
                    <a:bodyPr/>
                    <a:lstStyle/>
                    <a:p>
                      <a:pPr algn="ctr"/>
                      <a:r>
                        <a:rPr lang="en-US" sz="1600" dirty="0"/>
                        <a:t>100</a:t>
                      </a:r>
                    </a:p>
                  </a:txBody>
                  <a:tcPr anchor="ctr"/>
                </a:tc>
                <a:tc>
                  <a:txBody>
                    <a:bodyPr/>
                    <a:lstStyle/>
                    <a:p>
                      <a:pPr algn="ctr"/>
                      <a:r>
                        <a:rPr lang="en-US" sz="1600" b="1" kern="1200" dirty="0">
                          <a:solidFill>
                            <a:srgbClr val="A13034"/>
                          </a:solidFill>
                          <a:latin typeface="+mn-lt"/>
                          <a:ea typeface="+mn-ea"/>
                          <a:cs typeface="+mn-cs"/>
                        </a:rPr>
                        <a:t>-</a:t>
                      </a:r>
                    </a:p>
                  </a:txBody>
                  <a:tcPr anchor="ctr"/>
                </a:tc>
                <a:extLst>
                  <a:ext uri="{0D108BD9-81ED-4DB2-BD59-A6C34878D82A}">
                    <a16:rowId xmlns:a16="http://schemas.microsoft.com/office/drawing/2014/main" val="34774843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Core depth (mm)</a:t>
                      </a:r>
                    </a:p>
                  </a:txBody>
                  <a:tcPr/>
                </a:tc>
                <a:tc>
                  <a:txBody>
                    <a:bodyPr/>
                    <a:lstStyle/>
                    <a:p>
                      <a:pPr algn="ctr"/>
                      <a:r>
                        <a:rPr lang="en-US" sz="1600" dirty="0"/>
                        <a:t>125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400</a:t>
                      </a:r>
                    </a:p>
                  </a:txBody>
                  <a:tcPr anchor="ctr"/>
                </a:tc>
                <a:tc>
                  <a:txBody>
                    <a:bodyPr/>
                    <a:lstStyle/>
                    <a:p>
                      <a:pPr algn="ctr"/>
                      <a:r>
                        <a:rPr lang="en-US" sz="1600" b="1" kern="1200" dirty="0">
                          <a:solidFill>
                            <a:srgbClr val="A13034"/>
                          </a:solidFill>
                          <a:latin typeface="+mn-lt"/>
                          <a:ea typeface="+mn-ea"/>
                          <a:cs typeface="+mn-cs"/>
                        </a:rPr>
                        <a:t>-275 mm</a:t>
                      </a:r>
                    </a:p>
                  </a:txBody>
                  <a:tcPr anchor="ctr"/>
                </a:tc>
                <a:extLst>
                  <a:ext uri="{0D108BD9-81ED-4DB2-BD59-A6C34878D82A}">
                    <a16:rowId xmlns:a16="http://schemas.microsoft.com/office/drawing/2014/main" val="2626783907"/>
                  </a:ext>
                </a:extLst>
              </a:tr>
              <a:tr h="370840">
                <a:tc>
                  <a:txBody>
                    <a:bodyPr/>
                    <a:lstStyle/>
                    <a:p>
                      <a:r>
                        <a:rPr lang="en-US" sz="1600" dirty="0"/>
                        <a:t>Finned length (mm)</a:t>
                      </a:r>
                    </a:p>
                  </a:txBody>
                  <a:tcPr/>
                </a:tc>
                <a:tc>
                  <a:txBody>
                    <a:bodyPr/>
                    <a:lstStyle/>
                    <a:p>
                      <a:pPr algn="ctr"/>
                      <a:r>
                        <a:rPr lang="en-US" sz="1600" dirty="0"/>
                        <a:t>3400</a:t>
                      </a:r>
                    </a:p>
                  </a:txBody>
                  <a:tcPr anchor="ctr"/>
                </a:tc>
                <a:tc>
                  <a:txBody>
                    <a:bodyPr/>
                    <a:lstStyle/>
                    <a:p>
                      <a:pPr algn="ctr"/>
                      <a:r>
                        <a:rPr lang="en-US" sz="1600" dirty="0"/>
                        <a:t>3400</a:t>
                      </a:r>
                    </a:p>
                  </a:txBody>
                  <a:tcPr anchor="ctr"/>
                </a:tc>
                <a:tc>
                  <a:txBody>
                    <a:bodyPr/>
                    <a:lstStyle/>
                    <a:p>
                      <a:pPr algn="ctr"/>
                      <a:r>
                        <a:rPr lang="en-US" sz="1600" b="1" dirty="0">
                          <a:solidFill>
                            <a:srgbClr val="A13034"/>
                          </a:solidFill>
                        </a:rPr>
                        <a:t>-</a:t>
                      </a:r>
                    </a:p>
                  </a:txBody>
                  <a:tcPr anchor="ctr"/>
                </a:tc>
                <a:extLst>
                  <a:ext uri="{0D108BD9-81ED-4DB2-BD59-A6C34878D82A}">
                    <a16:rowId xmlns:a16="http://schemas.microsoft.com/office/drawing/2014/main" val="556528012"/>
                  </a:ext>
                </a:extLst>
              </a:tr>
              <a:tr h="370840">
                <a:tc>
                  <a:txBody>
                    <a:bodyPr/>
                    <a:lstStyle/>
                    <a:p>
                      <a:r>
                        <a:rPr lang="en-US" sz="1600" dirty="0"/>
                        <a:t>Fin surface area (m</a:t>
                      </a:r>
                      <a:r>
                        <a:rPr lang="en-US" sz="1600" baseline="30000" dirty="0"/>
                        <a:t>2</a:t>
                      </a:r>
                      <a:r>
                        <a:rPr lang="en-US" sz="1600" dirty="0"/>
                        <a:t>)</a:t>
                      </a:r>
                    </a:p>
                  </a:txBody>
                  <a:tcPr/>
                </a:tc>
                <a:tc>
                  <a:txBody>
                    <a:bodyPr/>
                    <a:lstStyle/>
                    <a:p>
                      <a:pPr algn="ctr"/>
                      <a:r>
                        <a:rPr lang="en-US" sz="1600" dirty="0"/>
                        <a:t>13.6</a:t>
                      </a:r>
                    </a:p>
                  </a:txBody>
                  <a:tcPr anchor="ctr"/>
                </a:tc>
                <a:tc>
                  <a:txBody>
                    <a:bodyPr/>
                    <a:lstStyle/>
                    <a:p>
                      <a:pPr algn="ctr"/>
                      <a:r>
                        <a:rPr lang="en-US" sz="1600" dirty="0"/>
                        <a:t>13.6</a:t>
                      </a:r>
                    </a:p>
                  </a:txBody>
                  <a:tcPr anchor="ctr"/>
                </a:tc>
                <a:tc>
                  <a:txBody>
                    <a:bodyPr/>
                    <a:lstStyle/>
                    <a:p>
                      <a:pPr marL="0" algn="ctr" defTabSz="914400" rtl="0" eaLnBrk="1" latinLnBrk="0" hangingPunct="1"/>
                      <a:r>
                        <a:rPr lang="en-US" sz="1600" b="1" kern="1200" dirty="0">
                          <a:solidFill>
                            <a:srgbClr val="A13034"/>
                          </a:solidFill>
                          <a:latin typeface="+mn-lt"/>
                          <a:ea typeface="+mn-ea"/>
                          <a:cs typeface="+mn-cs"/>
                        </a:rPr>
                        <a:t>-</a:t>
                      </a:r>
                    </a:p>
                  </a:txBody>
                  <a:tcPr anchor="ctr"/>
                </a:tc>
                <a:extLst>
                  <a:ext uri="{0D108BD9-81ED-4DB2-BD59-A6C34878D82A}">
                    <a16:rowId xmlns:a16="http://schemas.microsoft.com/office/drawing/2014/main" val="625180488"/>
                  </a:ext>
                </a:extLst>
              </a:tr>
              <a:tr h="370840">
                <a:tc>
                  <a:txBody>
                    <a:bodyPr/>
                    <a:lstStyle/>
                    <a:p>
                      <a:r>
                        <a:rPr lang="en-US" sz="1600" dirty="0"/>
                        <a:t>Total coil surface area (m</a:t>
                      </a:r>
                      <a:r>
                        <a:rPr lang="en-US" sz="1600" baseline="30000" dirty="0"/>
                        <a:t>2</a:t>
                      </a:r>
                      <a:r>
                        <a:rPr lang="en-US" sz="1600" dirty="0"/>
                        <a:t>)</a:t>
                      </a:r>
                    </a:p>
                  </a:txBody>
                  <a:tcPr/>
                </a:tc>
                <a:tc>
                  <a:txBody>
                    <a:bodyPr/>
                    <a:lstStyle/>
                    <a:p>
                      <a:pPr algn="ctr"/>
                      <a:r>
                        <a:rPr lang="en-US" sz="1600" dirty="0"/>
                        <a:t>15.4</a:t>
                      </a:r>
                    </a:p>
                  </a:txBody>
                  <a:tcPr anchor="ctr"/>
                </a:tc>
                <a:tc>
                  <a:txBody>
                    <a:bodyPr/>
                    <a:lstStyle/>
                    <a:p>
                      <a:pPr algn="ctr"/>
                      <a:r>
                        <a:rPr lang="en-US" sz="1600" dirty="0"/>
                        <a:t>15.4</a:t>
                      </a:r>
                    </a:p>
                  </a:txBody>
                  <a:tcPr anchor="ctr"/>
                </a:tc>
                <a:tc>
                  <a:txBody>
                    <a:bodyPr/>
                    <a:lstStyle/>
                    <a:p>
                      <a:pPr marL="0" algn="ctr" defTabSz="914400" rtl="0" eaLnBrk="1" latinLnBrk="0" hangingPunct="1"/>
                      <a:r>
                        <a:rPr lang="en-US" sz="1600" b="1" kern="1200" dirty="0">
                          <a:solidFill>
                            <a:srgbClr val="A13034"/>
                          </a:solidFill>
                          <a:latin typeface="+mn-lt"/>
                          <a:ea typeface="+mn-ea"/>
                          <a:cs typeface="+mn-cs"/>
                        </a:rPr>
                        <a:t>-</a:t>
                      </a:r>
                    </a:p>
                  </a:txBody>
                  <a:tcPr anchor="ctr"/>
                </a:tc>
                <a:extLst>
                  <a:ext uri="{0D108BD9-81ED-4DB2-BD59-A6C34878D82A}">
                    <a16:rowId xmlns:a16="http://schemas.microsoft.com/office/drawing/2014/main" val="3514227823"/>
                  </a:ext>
                </a:extLst>
              </a:tr>
              <a:tr h="370840">
                <a:tc>
                  <a:txBody>
                    <a:bodyPr/>
                    <a:lstStyle/>
                    <a:p>
                      <a:r>
                        <a:rPr lang="en-US" sz="1600" dirty="0"/>
                        <a:t>Compactness ratio (m2/m3)</a:t>
                      </a:r>
                    </a:p>
                  </a:txBody>
                  <a:tcPr/>
                </a:tc>
                <a:tc>
                  <a:txBody>
                    <a:bodyPr/>
                    <a:lstStyle/>
                    <a:p>
                      <a:pPr algn="ctr"/>
                      <a:r>
                        <a:rPr lang="en-US" sz="1600" dirty="0"/>
                        <a:t>362.1</a:t>
                      </a:r>
                    </a:p>
                  </a:txBody>
                  <a:tcPr anchor="ctr"/>
                </a:tc>
                <a:tc>
                  <a:txBody>
                    <a:bodyPr/>
                    <a:lstStyle/>
                    <a:p>
                      <a:pPr algn="ctr"/>
                      <a:r>
                        <a:rPr lang="en-US" sz="1600" dirty="0"/>
                        <a:t>113.15</a:t>
                      </a:r>
                    </a:p>
                  </a:txBody>
                  <a:tcPr anchor="ctr"/>
                </a:tc>
                <a:tc>
                  <a:txBody>
                    <a:bodyPr/>
                    <a:lstStyle/>
                    <a:p>
                      <a:pPr algn="ctr"/>
                      <a:r>
                        <a:rPr lang="en-US" sz="1600" b="1" dirty="0">
                          <a:solidFill>
                            <a:srgbClr val="A13034"/>
                          </a:solidFill>
                        </a:rPr>
                        <a:t>220%</a:t>
                      </a:r>
                    </a:p>
                  </a:txBody>
                  <a:tcPr anchor="ctr"/>
                </a:tc>
                <a:extLst>
                  <a:ext uri="{0D108BD9-81ED-4DB2-BD59-A6C34878D82A}">
                    <a16:rowId xmlns:a16="http://schemas.microsoft.com/office/drawing/2014/main" val="11684249"/>
                  </a:ext>
                </a:extLst>
              </a:tr>
              <a:tr h="370840">
                <a:tc>
                  <a:txBody>
                    <a:bodyPr/>
                    <a:lstStyle/>
                    <a:p>
                      <a:r>
                        <a:rPr lang="en-US" sz="1600" dirty="0"/>
                        <a:t>Total Fluid Volume (L)</a:t>
                      </a:r>
                    </a:p>
                  </a:txBody>
                  <a:tcPr/>
                </a:tc>
                <a:tc>
                  <a:txBody>
                    <a:bodyPr/>
                    <a:lstStyle/>
                    <a:p>
                      <a:pPr algn="ctr"/>
                      <a:r>
                        <a:rPr lang="en-US" sz="1600" dirty="0"/>
                        <a:t>3.04</a:t>
                      </a:r>
                    </a:p>
                  </a:txBody>
                  <a:tcPr anchor="ctr"/>
                </a:tc>
                <a:tc>
                  <a:txBody>
                    <a:bodyPr/>
                    <a:lstStyle/>
                    <a:p>
                      <a:pPr algn="ctr"/>
                      <a:r>
                        <a:rPr lang="en-US" sz="1600" dirty="0"/>
                        <a:t>3.13</a:t>
                      </a:r>
                    </a:p>
                  </a:txBody>
                  <a:tcPr anchor="ctr"/>
                </a:tc>
                <a:tc>
                  <a:txBody>
                    <a:bodyPr/>
                    <a:lstStyle/>
                    <a:p>
                      <a:pPr algn="ctr"/>
                      <a:r>
                        <a:rPr lang="en-US" sz="1600" b="1" dirty="0">
                          <a:solidFill>
                            <a:srgbClr val="A13034"/>
                          </a:solidFill>
                        </a:rPr>
                        <a:t>-0.1 L</a:t>
                      </a:r>
                    </a:p>
                  </a:txBody>
                  <a:tcPr anchor="ctr"/>
                </a:tc>
                <a:extLst>
                  <a:ext uri="{0D108BD9-81ED-4DB2-BD59-A6C34878D82A}">
                    <a16:rowId xmlns:a16="http://schemas.microsoft.com/office/drawing/2014/main" val="2498795750"/>
                  </a:ext>
                </a:extLst>
              </a:tr>
              <a:tr h="370840">
                <a:tc>
                  <a:txBody>
                    <a:bodyPr/>
                    <a:lstStyle/>
                    <a:p>
                      <a:r>
                        <a:rPr lang="en-US" sz="1600" dirty="0"/>
                        <a:t>Total Mass Inventory (g)</a:t>
                      </a:r>
                    </a:p>
                  </a:txBody>
                  <a:tcPr/>
                </a:tc>
                <a:tc>
                  <a:txBody>
                    <a:bodyPr/>
                    <a:lstStyle/>
                    <a:p>
                      <a:pPr algn="ctr"/>
                      <a:r>
                        <a:rPr lang="en-US" sz="1600" dirty="0"/>
                        <a:t>150.3</a:t>
                      </a:r>
                    </a:p>
                  </a:txBody>
                  <a:tcPr anchor="ctr"/>
                </a:tc>
                <a:tc>
                  <a:txBody>
                    <a:bodyPr/>
                    <a:lstStyle/>
                    <a:p>
                      <a:pPr algn="ctr"/>
                      <a:r>
                        <a:rPr lang="en-US" sz="1600" dirty="0"/>
                        <a:t>155.3</a:t>
                      </a:r>
                    </a:p>
                  </a:txBody>
                  <a:tcPr anchor="ctr"/>
                </a:tc>
                <a:tc>
                  <a:txBody>
                    <a:bodyPr/>
                    <a:lstStyle/>
                    <a:p>
                      <a:pPr algn="ctr"/>
                      <a:r>
                        <a:rPr lang="en-US" sz="1600" b="1" dirty="0">
                          <a:solidFill>
                            <a:srgbClr val="A13034"/>
                          </a:solidFill>
                        </a:rPr>
                        <a:t>-5 g</a:t>
                      </a:r>
                    </a:p>
                  </a:txBody>
                  <a:tcPr anchor="ctr"/>
                </a:tc>
                <a:extLst>
                  <a:ext uri="{0D108BD9-81ED-4DB2-BD59-A6C34878D82A}">
                    <a16:rowId xmlns:a16="http://schemas.microsoft.com/office/drawing/2014/main" val="1232497522"/>
                  </a:ext>
                </a:extLst>
              </a:tr>
            </a:tbl>
          </a:graphicData>
        </a:graphic>
      </p:graphicFrame>
      <p:sp>
        <p:nvSpPr>
          <p:cNvPr id="9" name="TextBox 8"/>
          <p:cNvSpPr txBox="1"/>
          <p:nvPr/>
        </p:nvSpPr>
        <p:spPr>
          <a:xfrm>
            <a:off x="-38989" y="639574"/>
            <a:ext cx="9144000"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Comparison of geometries between the two evaporators is summarized next</a:t>
            </a:r>
          </a:p>
        </p:txBody>
      </p:sp>
      <p:sp>
        <p:nvSpPr>
          <p:cNvPr id="10" name="TextBox 9">
            <a:extLst>
              <a:ext uri="{FF2B5EF4-FFF2-40B4-BE49-F238E27FC236}">
                <a16:creationId xmlns:a16="http://schemas.microsoft.com/office/drawing/2014/main" id="{B7F86D3F-6616-47B8-9F04-B5F84B9055C9}"/>
              </a:ext>
            </a:extLst>
          </p:cNvPr>
          <p:cNvSpPr txBox="1"/>
          <p:nvPr/>
        </p:nvSpPr>
        <p:spPr>
          <a:xfrm>
            <a:off x="108328" y="135629"/>
            <a:ext cx="5891780" cy="430887"/>
          </a:xfrm>
          <a:prstGeom prst="rect">
            <a:avLst/>
          </a:prstGeom>
          <a:noFill/>
        </p:spPr>
        <p:txBody>
          <a:bodyPr wrap="square" rtlCol="0">
            <a:spAutoFit/>
          </a:bodyPr>
          <a:lstStyle/>
          <a:p>
            <a:r>
              <a:rPr lang="en-US" sz="2200" b="1" dirty="0">
                <a:solidFill>
                  <a:schemeClr val="accent4">
                    <a:lumMod val="60000"/>
                    <a:lumOff val="40000"/>
                  </a:schemeClr>
                </a:solidFill>
              </a:rPr>
              <a:t>9.5 </a:t>
            </a:r>
            <a:r>
              <a:rPr lang="en-US" sz="2200" dirty="0">
                <a:solidFill>
                  <a:schemeClr val="bg1"/>
                </a:solidFill>
              </a:rPr>
              <a:t>mm Tubes+3 Circuits Staggered Evap.</a:t>
            </a:r>
          </a:p>
        </p:txBody>
      </p:sp>
    </p:spTree>
    <p:extLst>
      <p:ext uri="{BB962C8B-B14F-4D97-AF65-F5344CB8AC3E}">
        <p14:creationId xmlns:p14="http://schemas.microsoft.com/office/powerpoint/2010/main" val="32389814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6457C-6A68-402F-87A1-4A2AD753A10C}"/>
              </a:ext>
            </a:extLst>
          </p:cNvPr>
          <p:cNvSpPr/>
          <p:nvPr/>
        </p:nvSpPr>
        <p:spPr>
          <a:xfrm>
            <a:off x="2675823" y="1394229"/>
            <a:ext cx="4167739" cy="4092171"/>
          </a:xfrm>
          <a:prstGeom prst="rect">
            <a:avLst/>
          </a:prstGeom>
          <a:solidFill>
            <a:schemeClr val="bg2">
              <a:lumMod val="20000"/>
              <a:lumOff val="80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29" name="Group 28">
            <a:extLst>
              <a:ext uri="{FF2B5EF4-FFF2-40B4-BE49-F238E27FC236}">
                <a16:creationId xmlns:a16="http://schemas.microsoft.com/office/drawing/2014/main" id="{FFFBEBF6-30A5-4B8C-A0E1-30CDC8CB66C0}"/>
              </a:ext>
            </a:extLst>
          </p:cNvPr>
          <p:cNvGrpSpPr/>
          <p:nvPr/>
        </p:nvGrpSpPr>
        <p:grpSpPr>
          <a:xfrm>
            <a:off x="1077127" y="3824694"/>
            <a:ext cx="2838923" cy="1185805"/>
            <a:chOff x="1049419" y="4495001"/>
            <a:chExt cx="2838923" cy="589325"/>
          </a:xfrm>
        </p:grpSpPr>
        <p:cxnSp>
          <p:nvCxnSpPr>
            <p:cNvPr id="20" name="Straight Connector 19">
              <a:extLst>
                <a:ext uri="{FF2B5EF4-FFF2-40B4-BE49-F238E27FC236}">
                  <a16:creationId xmlns:a16="http://schemas.microsoft.com/office/drawing/2014/main" id="{79788CB8-42E4-4610-B71F-C0B5886C2DBF}"/>
                </a:ext>
              </a:extLst>
            </p:cNvPr>
            <p:cNvCxnSpPr>
              <a:cxnSpLocks/>
            </p:cNvCxnSpPr>
            <p:nvPr/>
          </p:nvCxnSpPr>
          <p:spPr>
            <a:xfrm flipH="1">
              <a:off x="2098307" y="4947385"/>
              <a:ext cx="1405289"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809DF5-0469-467B-BC20-26F018CAEF94}"/>
                </a:ext>
              </a:extLst>
            </p:cNvPr>
            <p:cNvCxnSpPr>
              <a:cxnSpLocks/>
            </p:cNvCxnSpPr>
            <p:nvPr/>
          </p:nvCxnSpPr>
          <p:spPr>
            <a:xfrm flipH="1">
              <a:off x="2098307" y="4495001"/>
              <a:ext cx="1790035"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3F96EDE-C1C1-4292-9CCB-326FD8EFD409}"/>
                </a:ext>
              </a:extLst>
            </p:cNvPr>
            <p:cNvCxnSpPr/>
            <p:nvPr/>
          </p:nvCxnSpPr>
          <p:spPr>
            <a:xfrm>
              <a:off x="2348564" y="4495001"/>
              <a:ext cx="0" cy="452384"/>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36B37FA-F2DD-4CA1-9311-EDF570ACD72C}"/>
                </a:ext>
              </a:extLst>
            </p:cNvPr>
            <p:cNvSpPr txBox="1"/>
            <p:nvPr/>
          </p:nvSpPr>
          <p:spPr>
            <a:xfrm>
              <a:off x="1049419" y="4714994"/>
              <a:ext cx="1352350" cy="369332"/>
            </a:xfrm>
            <a:prstGeom prst="rect">
              <a:avLst/>
            </a:prstGeom>
            <a:noFill/>
          </p:spPr>
          <p:txBody>
            <a:bodyPr wrap="square" rtlCol="0">
              <a:spAutoFit/>
            </a:bodyPr>
            <a:lstStyle/>
            <a:p>
              <a:r>
                <a:rPr lang="en-US" b="1" dirty="0">
                  <a:solidFill>
                    <a:srgbClr val="A13034"/>
                  </a:solidFill>
                </a:rPr>
                <a:t>TS=20 mm</a:t>
              </a:r>
              <a:endParaRPr lang="es-ES" b="1" dirty="0">
                <a:solidFill>
                  <a:srgbClr val="A13034"/>
                </a:solidFill>
              </a:endParaRPr>
            </a:p>
          </p:txBody>
        </p:sp>
      </p:grpSp>
      <p:grpSp>
        <p:nvGrpSpPr>
          <p:cNvPr id="28" name="Group 27">
            <a:extLst>
              <a:ext uri="{FF2B5EF4-FFF2-40B4-BE49-F238E27FC236}">
                <a16:creationId xmlns:a16="http://schemas.microsoft.com/office/drawing/2014/main" id="{030152BF-8663-485A-81A9-74571B8D61BC}"/>
              </a:ext>
            </a:extLst>
          </p:cNvPr>
          <p:cNvGrpSpPr/>
          <p:nvPr/>
        </p:nvGrpSpPr>
        <p:grpSpPr>
          <a:xfrm>
            <a:off x="3157257" y="4159697"/>
            <a:ext cx="2135470" cy="1118518"/>
            <a:chOff x="3129549" y="4372129"/>
            <a:chExt cx="2135470" cy="1118518"/>
          </a:xfrm>
        </p:grpSpPr>
        <p:cxnSp>
          <p:nvCxnSpPr>
            <p:cNvPr id="19" name="Straight Connector 18">
              <a:extLst>
                <a:ext uri="{FF2B5EF4-FFF2-40B4-BE49-F238E27FC236}">
                  <a16:creationId xmlns:a16="http://schemas.microsoft.com/office/drawing/2014/main" id="{1AF1D6C3-3986-4908-9A1C-1B54E6603AFB}"/>
                </a:ext>
              </a:extLst>
            </p:cNvPr>
            <p:cNvCxnSpPr>
              <a:cxnSpLocks/>
            </p:cNvCxnSpPr>
            <p:nvPr/>
          </p:nvCxnSpPr>
          <p:spPr>
            <a:xfrm>
              <a:off x="3888341" y="4372129"/>
              <a:ext cx="0" cy="1046896"/>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83068C7-A10E-4DD9-8BBE-4881BBF46BA1}"/>
                </a:ext>
              </a:extLst>
            </p:cNvPr>
            <p:cNvCxnSpPr/>
            <p:nvPr/>
          </p:nvCxnSpPr>
          <p:spPr>
            <a:xfrm>
              <a:off x="3129549" y="4543126"/>
              <a:ext cx="0" cy="875899"/>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D07904A-9041-46AF-9975-2A34A01BE4C1}"/>
                </a:ext>
              </a:extLst>
            </p:cNvPr>
            <p:cNvCxnSpPr>
              <a:cxnSpLocks/>
            </p:cNvCxnSpPr>
            <p:nvPr/>
          </p:nvCxnSpPr>
          <p:spPr>
            <a:xfrm>
              <a:off x="3129549" y="5248028"/>
              <a:ext cx="758792"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FB5A400-0435-41A5-B835-146DE737D7F4}"/>
                </a:ext>
              </a:extLst>
            </p:cNvPr>
            <p:cNvSpPr txBox="1"/>
            <p:nvPr/>
          </p:nvSpPr>
          <p:spPr>
            <a:xfrm>
              <a:off x="3912669" y="5121315"/>
              <a:ext cx="1352350" cy="369332"/>
            </a:xfrm>
            <a:prstGeom prst="rect">
              <a:avLst/>
            </a:prstGeom>
            <a:noFill/>
          </p:spPr>
          <p:txBody>
            <a:bodyPr wrap="square" rtlCol="0">
              <a:spAutoFit/>
            </a:bodyPr>
            <a:lstStyle/>
            <a:p>
              <a:r>
                <a:rPr lang="en-US" b="1" dirty="0">
                  <a:solidFill>
                    <a:srgbClr val="A13034"/>
                  </a:solidFill>
                </a:rPr>
                <a:t>LS=25 mm</a:t>
              </a:r>
              <a:endParaRPr lang="es-ES" b="1" dirty="0">
                <a:solidFill>
                  <a:srgbClr val="A13034"/>
                </a:solidFill>
              </a:endParaRPr>
            </a:p>
          </p:txBody>
        </p:sp>
      </p:grpSp>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655159"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43</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2" name="TextBox 1"/>
          <p:cNvSpPr txBox="1"/>
          <p:nvPr/>
        </p:nvSpPr>
        <p:spPr>
          <a:xfrm>
            <a:off x="0" y="653143"/>
            <a:ext cx="9144000"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same previous evaporator is used, but the tubes are in inline configuration:</a:t>
            </a:r>
          </a:p>
        </p:txBody>
      </p:sp>
      <p:sp>
        <p:nvSpPr>
          <p:cNvPr id="14" name="TextBox 13"/>
          <p:cNvSpPr txBox="1"/>
          <p:nvPr/>
        </p:nvSpPr>
        <p:spPr>
          <a:xfrm>
            <a:off x="-45964" y="5992401"/>
            <a:ext cx="9189964"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Also we have kept the same fin pitch </a:t>
            </a:r>
            <a:r>
              <a:rPr lang="en-US" sz="1600" dirty="0">
                <a:solidFill>
                  <a:srgbClr val="A13034"/>
                </a:solidFill>
              </a:rPr>
              <a:t>5 mm</a:t>
            </a:r>
            <a:r>
              <a:rPr lang="en-US" sz="1600" dirty="0"/>
              <a:t>, fin thickness </a:t>
            </a:r>
            <a:r>
              <a:rPr lang="en-US" sz="1600" dirty="0">
                <a:solidFill>
                  <a:srgbClr val="A13034"/>
                </a:solidFill>
              </a:rPr>
              <a:t>0.08 mm</a:t>
            </a:r>
            <a:r>
              <a:rPr lang="en-US" sz="1600" dirty="0"/>
              <a:t>, and HX width </a:t>
            </a:r>
            <a:r>
              <a:rPr lang="en-US" sz="1600" dirty="0">
                <a:solidFill>
                  <a:srgbClr val="A13034"/>
                </a:solidFill>
              </a:rPr>
              <a:t>3.4 m</a:t>
            </a:r>
            <a:r>
              <a:rPr lang="en-US" sz="1600" dirty="0"/>
              <a:t>.</a:t>
            </a:r>
          </a:p>
        </p:txBody>
      </p:sp>
      <p:cxnSp>
        <p:nvCxnSpPr>
          <p:cNvPr id="6" name="Straight Arrow Connector 5">
            <a:extLst>
              <a:ext uri="{FF2B5EF4-FFF2-40B4-BE49-F238E27FC236}">
                <a16:creationId xmlns:a16="http://schemas.microsoft.com/office/drawing/2014/main" id="{324DC513-9EA2-4F0E-9327-4F2F96DDBEB7}"/>
              </a:ext>
            </a:extLst>
          </p:cNvPr>
          <p:cNvCxnSpPr/>
          <p:nvPr/>
        </p:nvCxnSpPr>
        <p:spPr>
          <a:xfrm>
            <a:off x="2550695" y="1394229"/>
            <a:ext cx="0" cy="4092171"/>
          </a:xfrm>
          <a:prstGeom prst="straightConnector1">
            <a:avLst/>
          </a:prstGeom>
          <a:ln w="28575">
            <a:solidFill>
              <a:srgbClr val="A13034"/>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03940217-C4FF-49E2-9C84-164D35375461}"/>
              </a:ext>
            </a:extLst>
          </p:cNvPr>
          <p:cNvSpPr txBox="1"/>
          <p:nvPr/>
        </p:nvSpPr>
        <p:spPr>
          <a:xfrm>
            <a:off x="1438976" y="1628989"/>
            <a:ext cx="1318661" cy="369332"/>
          </a:xfrm>
          <a:prstGeom prst="rect">
            <a:avLst/>
          </a:prstGeom>
          <a:noFill/>
        </p:spPr>
        <p:txBody>
          <a:bodyPr wrap="square" rtlCol="0">
            <a:spAutoFit/>
          </a:bodyPr>
          <a:lstStyle/>
          <a:p>
            <a:r>
              <a:rPr lang="en-US" b="1" dirty="0">
                <a:solidFill>
                  <a:srgbClr val="A13034"/>
                </a:solidFill>
              </a:rPr>
              <a:t>100 mm</a:t>
            </a:r>
            <a:endParaRPr lang="es-ES" b="1" dirty="0">
              <a:solidFill>
                <a:srgbClr val="A13034"/>
              </a:solidFill>
            </a:endParaRPr>
          </a:p>
        </p:txBody>
      </p:sp>
      <p:sp>
        <p:nvSpPr>
          <p:cNvPr id="5" name="TextBox 4">
            <a:extLst>
              <a:ext uri="{FF2B5EF4-FFF2-40B4-BE49-F238E27FC236}">
                <a16:creationId xmlns:a16="http://schemas.microsoft.com/office/drawing/2014/main" id="{BD2C59B0-EAD1-40ED-B41A-2F1F214999A5}"/>
              </a:ext>
            </a:extLst>
          </p:cNvPr>
          <p:cNvSpPr txBox="1"/>
          <p:nvPr/>
        </p:nvSpPr>
        <p:spPr>
          <a:xfrm>
            <a:off x="2752826" y="1448007"/>
            <a:ext cx="640821" cy="369332"/>
          </a:xfrm>
          <a:prstGeom prst="rect">
            <a:avLst/>
          </a:prstGeom>
          <a:noFill/>
        </p:spPr>
        <p:txBody>
          <a:bodyPr wrap="square" rtlCol="0">
            <a:spAutoFit/>
          </a:bodyPr>
          <a:lstStyle/>
          <a:p>
            <a:r>
              <a:rPr lang="es-ES" dirty="0"/>
              <a:t>Fin</a:t>
            </a:r>
          </a:p>
        </p:txBody>
      </p:sp>
      <p:cxnSp>
        <p:nvCxnSpPr>
          <p:cNvPr id="12" name="Straight Arrow Connector 11">
            <a:extLst>
              <a:ext uri="{FF2B5EF4-FFF2-40B4-BE49-F238E27FC236}">
                <a16:creationId xmlns:a16="http://schemas.microsoft.com/office/drawing/2014/main" id="{6A8FBB15-0A97-4931-BAEC-08ECCB6AA96C}"/>
              </a:ext>
            </a:extLst>
          </p:cNvPr>
          <p:cNvCxnSpPr/>
          <p:nvPr/>
        </p:nvCxnSpPr>
        <p:spPr>
          <a:xfrm>
            <a:off x="2675823" y="5609272"/>
            <a:ext cx="4167739"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EA8AE63-5A02-45AB-81B9-6F8D4E66AA7D}"/>
              </a:ext>
            </a:extLst>
          </p:cNvPr>
          <p:cNvSpPr txBox="1"/>
          <p:nvPr/>
        </p:nvSpPr>
        <p:spPr>
          <a:xfrm>
            <a:off x="5823284" y="5645510"/>
            <a:ext cx="1318661" cy="369332"/>
          </a:xfrm>
          <a:prstGeom prst="rect">
            <a:avLst/>
          </a:prstGeom>
          <a:noFill/>
        </p:spPr>
        <p:txBody>
          <a:bodyPr wrap="square" rtlCol="0">
            <a:spAutoFit/>
          </a:bodyPr>
          <a:lstStyle/>
          <a:p>
            <a:r>
              <a:rPr lang="en-US" b="1" dirty="0">
                <a:solidFill>
                  <a:srgbClr val="A13034"/>
                </a:solidFill>
              </a:rPr>
              <a:t>125 mm</a:t>
            </a:r>
            <a:endParaRPr lang="es-ES" b="1" dirty="0">
              <a:solidFill>
                <a:srgbClr val="A13034"/>
              </a:solidFill>
            </a:endParaRPr>
          </a:p>
        </p:txBody>
      </p:sp>
      <p:sp>
        <p:nvSpPr>
          <p:cNvPr id="32" name="TextBox 31">
            <a:extLst>
              <a:ext uri="{FF2B5EF4-FFF2-40B4-BE49-F238E27FC236}">
                <a16:creationId xmlns:a16="http://schemas.microsoft.com/office/drawing/2014/main" id="{8A1812C2-22F1-4E08-8269-0754BDF05A15}"/>
              </a:ext>
            </a:extLst>
          </p:cNvPr>
          <p:cNvSpPr txBox="1"/>
          <p:nvPr/>
        </p:nvSpPr>
        <p:spPr>
          <a:xfrm>
            <a:off x="108328" y="135629"/>
            <a:ext cx="5891780" cy="430887"/>
          </a:xfrm>
          <a:prstGeom prst="rect">
            <a:avLst/>
          </a:prstGeom>
          <a:noFill/>
        </p:spPr>
        <p:txBody>
          <a:bodyPr wrap="square" rtlCol="0">
            <a:spAutoFit/>
          </a:bodyPr>
          <a:lstStyle/>
          <a:p>
            <a:r>
              <a:rPr lang="en-US" sz="2200" b="1" dirty="0">
                <a:solidFill>
                  <a:schemeClr val="accent4">
                    <a:lumMod val="60000"/>
                    <a:lumOff val="40000"/>
                  </a:schemeClr>
                </a:solidFill>
              </a:rPr>
              <a:t>9.5 </a:t>
            </a:r>
            <a:r>
              <a:rPr lang="en-US" sz="2200" dirty="0">
                <a:solidFill>
                  <a:schemeClr val="bg1"/>
                </a:solidFill>
              </a:rPr>
              <a:t>mm Tubes+3 Circuits Inline Evap.</a:t>
            </a:r>
          </a:p>
        </p:txBody>
      </p:sp>
      <p:pic>
        <p:nvPicPr>
          <p:cNvPr id="7" name="Picture 6">
            <a:extLst>
              <a:ext uri="{FF2B5EF4-FFF2-40B4-BE49-F238E27FC236}">
                <a16:creationId xmlns:a16="http://schemas.microsoft.com/office/drawing/2014/main" id="{118D5963-4EFA-4745-9161-1EEC44C02546}"/>
              </a:ext>
            </a:extLst>
          </p:cNvPr>
          <p:cNvPicPr>
            <a:picLocks noChangeAspect="1"/>
          </p:cNvPicPr>
          <p:nvPr/>
        </p:nvPicPr>
        <p:blipFill>
          <a:blip r:embed="rId5"/>
          <a:stretch>
            <a:fillRect/>
          </a:stretch>
        </p:blipFill>
        <p:spPr>
          <a:xfrm>
            <a:off x="2939193" y="1883384"/>
            <a:ext cx="3445844" cy="3053930"/>
          </a:xfrm>
          <a:prstGeom prst="rect">
            <a:avLst/>
          </a:prstGeom>
        </p:spPr>
      </p:pic>
      <p:grpSp>
        <p:nvGrpSpPr>
          <p:cNvPr id="17" name="Group 16">
            <a:extLst>
              <a:ext uri="{FF2B5EF4-FFF2-40B4-BE49-F238E27FC236}">
                <a16:creationId xmlns:a16="http://schemas.microsoft.com/office/drawing/2014/main" id="{CA1666D4-246A-4497-8E2A-723BD3D36008}"/>
              </a:ext>
            </a:extLst>
          </p:cNvPr>
          <p:cNvGrpSpPr/>
          <p:nvPr/>
        </p:nvGrpSpPr>
        <p:grpSpPr>
          <a:xfrm>
            <a:off x="5977103" y="3996916"/>
            <a:ext cx="2224461" cy="860684"/>
            <a:chOff x="6000108" y="4229811"/>
            <a:chExt cx="2224461" cy="860684"/>
          </a:xfrm>
        </p:grpSpPr>
        <p:cxnSp>
          <p:nvCxnSpPr>
            <p:cNvPr id="10" name="Straight Arrow Connector 9">
              <a:extLst>
                <a:ext uri="{FF2B5EF4-FFF2-40B4-BE49-F238E27FC236}">
                  <a16:creationId xmlns:a16="http://schemas.microsoft.com/office/drawing/2014/main" id="{C3DDB44C-806F-4D1C-B633-5AA0598C0D84}"/>
                </a:ext>
              </a:extLst>
            </p:cNvPr>
            <p:cNvCxnSpPr>
              <a:cxnSpLocks/>
            </p:cNvCxnSpPr>
            <p:nvPr/>
          </p:nvCxnSpPr>
          <p:spPr>
            <a:xfrm flipV="1">
              <a:off x="6000108" y="4824509"/>
              <a:ext cx="357221" cy="265986"/>
            </a:xfrm>
            <a:prstGeom prst="straightConnector1">
              <a:avLst/>
            </a:prstGeom>
            <a:ln w="28575">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60D4E8-4BEA-46F9-958E-4FE09AFEC6F5}"/>
                </a:ext>
              </a:extLst>
            </p:cNvPr>
            <p:cNvSpPr txBox="1"/>
            <p:nvPr/>
          </p:nvSpPr>
          <p:spPr>
            <a:xfrm>
              <a:off x="6482614" y="4229811"/>
              <a:ext cx="1741955" cy="584775"/>
            </a:xfrm>
            <a:prstGeom prst="rect">
              <a:avLst/>
            </a:prstGeom>
            <a:solidFill>
              <a:schemeClr val="bg1"/>
            </a:solidFill>
          </p:spPr>
          <p:txBody>
            <a:bodyPr wrap="square" rtlCol="0">
              <a:spAutoFit/>
            </a:bodyPr>
            <a:lstStyle/>
            <a:p>
              <a:r>
                <a:rPr lang="es-ES" sz="1600" b="1" dirty="0">
                  <a:solidFill>
                    <a:srgbClr val="A13034"/>
                  </a:solidFill>
                </a:rPr>
                <a:t>OD=9.52 mm</a:t>
              </a:r>
            </a:p>
            <a:p>
              <a:r>
                <a:rPr lang="es-ES" sz="1600" b="1" dirty="0">
                  <a:solidFill>
                    <a:srgbClr val="A13034"/>
                  </a:solidFill>
                </a:rPr>
                <a:t>ID=7.894 mm</a:t>
              </a:r>
            </a:p>
          </p:txBody>
        </p:sp>
      </p:grpSp>
      <p:sp>
        <p:nvSpPr>
          <p:cNvPr id="33" name="Rectangle 32">
            <a:extLst>
              <a:ext uri="{FF2B5EF4-FFF2-40B4-BE49-F238E27FC236}">
                <a16:creationId xmlns:a16="http://schemas.microsoft.com/office/drawing/2014/main" id="{AA90B9F8-2060-4ED7-BEA6-DA588EEA3CD6}"/>
              </a:ext>
            </a:extLst>
          </p:cNvPr>
          <p:cNvSpPr/>
          <p:nvPr/>
        </p:nvSpPr>
        <p:spPr>
          <a:xfrm>
            <a:off x="6968689" y="1104463"/>
            <a:ext cx="2079430" cy="7349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5x4_InLin_3c_V2</a:t>
            </a:r>
            <a:endParaRPr lang="en-US" dirty="0"/>
          </a:p>
        </p:txBody>
      </p:sp>
      <p:sp>
        <p:nvSpPr>
          <p:cNvPr id="35" name="Right Arrow 71">
            <a:extLst>
              <a:ext uri="{FF2B5EF4-FFF2-40B4-BE49-F238E27FC236}">
                <a16:creationId xmlns:a16="http://schemas.microsoft.com/office/drawing/2014/main" id="{1AA258F0-EE82-4D18-8F51-BB0898406563}"/>
              </a:ext>
            </a:extLst>
          </p:cNvPr>
          <p:cNvSpPr/>
          <p:nvPr/>
        </p:nvSpPr>
        <p:spPr>
          <a:xfrm>
            <a:off x="482967" y="2463018"/>
            <a:ext cx="1823912" cy="164626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t>Air</a:t>
            </a:r>
            <a:endParaRPr lang="en-US" sz="2800" dirty="0"/>
          </a:p>
        </p:txBody>
      </p:sp>
    </p:spTree>
    <p:extLst>
      <p:ext uri="{BB962C8B-B14F-4D97-AF65-F5344CB8AC3E}">
        <p14:creationId xmlns:p14="http://schemas.microsoft.com/office/powerpoint/2010/main" val="34422475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44</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9" name="TextBox 8"/>
          <p:cNvSpPr txBox="1"/>
          <p:nvPr/>
        </p:nvSpPr>
        <p:spPr>
          <a:xfrm>
            <a:off x="0" y="1219744"/>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following table shows the comparison between the current new evaporator (</a:t>
            </a:r>
            <a:r>
              <a:rPr lang="en-US" sz="1600" dirty="0">
                <a:solidFill>
                  <a:srgbClr val="A13034"/>
                </a:solidFill>
              </a:rPr>
              <a:t>Evap_Num_5x4_InLin_3c_V2</a:t>
            </a:r>
            <a:r>
              <a:rPr lang="en-US" sz="1600" dirty="0"/>
              <a:t>) and </a:t>
            </a:r>
            <a:r>
              <a:rPr lang="en-US" sz="1600" dirty="0">
                <a:solidFill>
                  <a:srgbClr val="A13034"/>
                </a:solidFill>
              </a:rPr>
              <a:t>Evap_Exp_V2</a:t>
            </a:r>
            <a:r>
              <a:rPr lang="en-US" sz="1600" dirty="0"/>
              <a:t>.</a:t>
            </a:r>
          </a:p>
        </p:txBody>
      </p:sp>
      <p:graphicFrame>
        <p:nvGraphicFramePr>
          <p:cNvPr id="3" name="Table 2"/>
          <p:cNvGraphicFramePr>
            <a:graphicFrameLocks noGrp="1"/>
          </p:cNvGraphicFramePr>
          <p:nvPr>
            <p:extLst>
              <p:ext uri="{D42A27DB-BD31-4B8C-83A1-F6EECF244321}">
                <p14:modId xmlns:p14="http://schemas.microsoft.com/office/powerpoint/2010/main" val="1918715243"/>
              </p:ext>
            </p:extLst>
          </p:nvPr>
        </p:nvGraphicFramePr>
        <p:xfrm>
          <a:off x="150844" y="2083195"/>
          <a:ext cx="8842312" cy="2733040"/>
        </p:xfrm>
        <a:graphic>
          <a:graphicData uri="http://schemas.openxmlformats.org/drawingml/2006/table">
            <a:tbl>
              <a:tblPr firstRow="1" bandRow="1">
                <a:tableStyleId>{5C22544A-7EE6-4342-B048-85BDC9FD1C3A}</a:tableStyleId>
              </a:tblPr>
              <a:tblGrid>
                <a:gridCol w="2666247">
                  <a:extLst>
                    <a:ext uri="{9D8B030D-6E8A-4147-A177-3AD203B41FA5}">
                      <a16:colId xmlns:a16="http://schemas.microsoft.com/office/drawing/2014/main" val="2773106428"/>
                    </a:ext>
                  </a:extLst>
                </a:gridCol>
                <a:gridCol w="2974109">
                  <a:extLst>
                    <a:ext uri="{9D8B030D-6E8A-4147-A177-3AD203B41FA5}">
                      <a16:colId xmlns:a16="http://schemas.microsoft.com/office/drawing/2014/main" val="1231169834"/>
                    </a:ext>
                  </a:extLst>
                </a:gridCol>
                <a:gridCol w="1902691">
                  <a:extLst>
                    <a:ext uri="{9D8B030D-6E8A-4147-A177-3AD203B41FA5}">
                      <a16:colId xmlns:a16="http://schemas.microsoft.com/office/drawing/2014/main" val="3147215139"/>
                    </a:ext>
                  </a:extLst>
                </a:gridCol>
                <a:gridCol w="1299265">
                  <a:extLst>
                    <a:ext uri="{9D8B030D-6E8A-4147-A177-3AD203B41FA5}">
                      <a16:colId xmlns:a16="http://schemas.microsoft.com/office/drawing/2014/main" val="2334852030"/>
                    </a:ext>
                  </a:extLst>
                </a:gridCol>
              </a:tblGrid>
              <a:tr h="370840">
                <a:tc gridSpan="4">
                  <a:txBody>
                    <a:bodyPr/>
                    <a:lstStyle/>
                    <a:p>
                      <a:pPr algn="ctr"/>
                      <a:r>
                        <a:rPr lang="en-US" sz="1600" dirty="0"/>
                        <a:t>Comparison</a:t>
                      </a:r>
                      <a:r>
                        <a:rPr lang="en-US" sz="1600" baseline="0" dirty="0"/>
                        <a:t> between Evaporators </a:t>
                      </a:r>
                      <a:r>
                        <a:rPr lang="en-US" sz="1600" dirty="0"/>
                        <a:t>(Test</a:t>
                      </a:r>
                      <a:r>
                        <a:rPr lang="en-US" sz="1600" baseline="0" dirty="0"/>
                        <a:t> 24) (Numerical Results)</a:t>
                      </a:r>
                      <a:endParaRPr lang="en-US" sz="16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129194">
                <a:tc>
                  <a:txBody>
                    <a:bodyPr/>
                    <a:lstStyle/>
                    <a:p>
                      <a:endParaRPr lang="en-US" sz="1600" dirty="0"/>
                    </a:p>
                  </a:txBody>
                  <a:tcPr/>
                </a:tc>
                <a:tc>
                  <a:txBody>
                    <a:bodyPr/>
                    <a:lstStyle/>
                    <a:p>
                      <a:pPr algn="ctr"/>
                      <a:r>
                        <a:rPr lang="en-US" sz="1600" dirty="0">
                          <a:solidFill>
                            <a:srgbClr val="A13034"/>
                          </a:solidFill>
                        </a:rPr>
                        <a:t>Evap_Num_5x4_InLin_3c_V2</a:t>
                      </a:r>
                    </a:p>
                    <a:p>
                      <a:pPr algn="ctr"/>
                      <a:r>
                        <a:rPr lang="en-US" sz="1600" dirty="0">
                          <a:solidFill>
                            <a:srgbClr val="A13034"/>
                          </a:solidFill>
                        </a:rPr>
                        <a:t>(IMST_026)</a:t>
                      </a:r>
                    </a:p>
                  </a:txBody>
                  <a:tcPr anchor="ctr"/>
                </a:tc>
                <a:tc>
                  <a:txBody>
                    <a:bodyPr/>
                    <a:lstStyle/>
                    <a:p>
                      <a:pPr algn="ctr"/>
                      <a:r>
                        <a:rPr lang="en-US" sz="1600" dirty="0">
                          <a:solidFill>
                            <a:srgbClr val="A13034"/>
                          </a:solidFill>
                        </a:rPr>
                        <a:t>Evap_Exp_V2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A13034"/>
                          </a:solidFill>
                        </a:rPr>
                        <a:t>(IMST_003)</a:t>
                      </a:r>
                    </a:p>
                  </a:txBody>
                  <a:tcPr anchor="ctr"/>
                </a:tc>
                <a:tc>
                  <a:txBody>
                    <a:bodyPr/>
                    <a:lstStyle/>
                    <a:p>
                      <a:pPr algn="ctr"/>
                      <a:r>
                        <a:rPr lang="en-US" sz="1600" dirty="0">
                          <a:solidFill>
                            <a:srgbClr val="A13034"/>
                          </a:solidFill>
                        </a:rPr>
                        <a:t>Difference</a:t>
                      </a:r>
                    </a:p>
                  </a:txBody>
                  <a:tcPr anchor="ctr"/>
                </a:tc>
                <a:extLst>
                  <a:ext uri="{0D108BD9-81ED-4DB2-BD59-A6C34878D82A}">
                    <a16:rowId xmlns:a16="http://schemas.microsoft.com/office/drawing/2014/main" val="2446494694"/>
                  </a:ext>
                </a:extLst>
              </a:tr>
              <a:tr h="129194">
                <a:tc>
                  <a:txBody>
                    <a:bodyPr/>
                    <a:lstStyle/>
                    <a:p>
                      <a:r>
                        <a:rPr lang="en-US" sz="1600" dirty="0"/>
                        <a:t>Capacity (k</a:t>
                      </a:r>
                      <a:r>
                        <a:rPr lang="en-US" sz="1600" baseline="0" dirty="0"/>
                        <a:t>W)</a:t>
                      </a:r>
                      <a:endParaRPr lang="en-US" sz="1600" dirty="0"/>
                    </a:p>
                  </a:txBody>
                  <a:tcPr/>
                </a:tc>
                <a:tc>
                  <a:txBody>
                    <a:bodyPr/>
                    <a:lstStyle/>
                    <a:p>
                      <a:pPr algn="ctr"/>
                      <a:r>
                        <a:rPr lang="en-US" sz="1600" dirty="0"/>
                        <a:t>8.14</a:t>
                      </a:r>
                    </a:p>
                  </a:txBody>
                  <a:tcPr anchor="ctr"/>
                </a:tc>
                <a:tc>
                  <a:txBody>
                    <a:bodyPr/>
                    <a:lstStyle/>
                    <a:p>
                      <a:pPr algn="ctr"/>
                      <a:r>
                        <a:rPr lang="en-US" sz="1600" dirty="0"/>
                        <a:t>6.94</a:t>
                      </a:r>
                    </a:p>
                  </a:txBody>
                  <a:tcPr anchor="ctr"/>
                </a:tc>
                <a:tc>
                  <a:txBody>
                    <a:bodyPr/>
                    <a:lstStyle/>
                    <a:p>
                      <a:pPr algn="ctr"/>
                      <a:r>
                        <a:rPr lang="en-US" sz="1600" b="1" dirty="0">
                          <a:solidFill>
                            <a:srgbClr val="A13034"/>
                          </a:solidFill>
                        </a:rPr>
                        <a:t>1.2 kW</a:t>
                      </a:r>
                    </a:p>
                  </a:txBody>
                  <a:tcPr anchor="ctr"/>
                </a:tc>
                <a:extLst>
                  <a:ext uri="{0D108BD9-81ED-4DB2-BD59-A6C34878D82A}">
                    <a16:rowId xmlns:a16="http://schemas.microsoft.com/office/drawing/2014/main" val="1832052961"/>
                  </a:ext>
                </a:extLst>
              </a:tr>
              <a:tr h="334656">
                <a:tc>
                  <a:txBody>
                    <a:bodyPr/>
                    <a:lstStyle/>
                    <a:p>
                      <a:r>
                        <a:rPr lang="en-US" sz="1600" dirty="0" err="1"/>
                        <a:t>Tevap</a:t>
                      </a:r>
                      <a:r>
                        <a:rPr lang="en-US" sz="1600" dirty="0"/>
                        <a:t> (</a:t>
                      </a:r>
                      <a:r>
                        <a:rPr lang="en-US" sz="1600" baseline="30000" dirty="0"/>
                        <a:t>o</a:t>
                      </a:r>
                      <a:r>
                        <a:rPr lang="en-US" sz="1600" dirty="0"/>
                        <a:t>C)</a:t>
                      </a:r>
                    </a:p>
                  </a:txBody>
                  <a:tcPr/>
                </a:tc>
                <a:tc>
                  <a:txBody>
                    <a:bodyPr/>
                    <a:lstStyle/>
                    <a:p>
                      <a:pPr algn="ctr"/>
                      <a:r>
                        <a:rPr lang="en-US" sz="1600" dirty="0"/>
                        <a:t>-4</a:t>
                      </a:r>
                    </a:p>
                  </a:txBody>
                  <a:tcPr anchor="ctr"/>
                </a:tc>
                <a:tc>
                  <a:txBody>
                    <a:bodyPr/>
                    <a:lstStyle/>
                    <a:p>
                      <a:pPr algn="ctr"/>
                      <a:r>
                        <a:rPr lang="en-US" sz="1600" dirty="0"/>
                        <a:t>-7.6</a:t>
                      </a:r>
                    </a:p>
                  </a:txBody>
                  <a:tcPr anchor="ctr"/>
                </a:tc>
                <a:tc>
                  <a:txBody>
                    <a:bodyPr/>
                    <a:lstStyle/>
                    <a:p>
                      <a:pPr algn="ctr"/>
                      <a:r>
                        <a:rPr lang="en-US" sz="1600" b="1" kern="1200" dirty="0">
                          <a:solidFill>
                            <a:srgbClr val="A13034"/>
                          </a:solidFill>
                          <a:latin typeface="+mn-lt"/>
                          <a:ea typeface="+mn-ea"/>
                          <a:cs typeface="+mn-cs"/>
                        </a:rPr>
                        <a:t>3.6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2854965533"/>
                  </a:ext>
                </a:extLst>
              </a:tr>
              <a:tr h="370840">
                <a:tc>
                  <a:txBody>
                    <a:bodyPr/>
                    <a:lstStyle/>
                    <a:p>
                      <a:r>
                        <a:rPr lang="en-US" sz="1600" dirty="0" err="1"/>
                        <a:t>T_air_out</a:t>
                      </a:r>
                      <a:r>
                        <a:rPr lang="en-US" sz="1600" dirty="0"/>
                        <a:t> (</a:t>
                      </a:r>
                      <a:r>
                        <a:rPr lang="en-US" sz="1600" baseline="30000" dirty="0"/>
                        <a:t>o</a:t>
                      </a:r>
                      <a:r>
                        <a:rPr lang="en-US" sz="1600" dirty="0"/>
                        <a:t>C)</a:t>
                      </a:r>
                    </a:p>
                  </a:txBody>
                  <a:tcPr/>
                </a:tc>
                <a:tc>
                  <a:txBody>
                    <a:bodyPr/>
                    <a:lstStyle/>
                    <a:p>
                      <a:pPr algn="ctr"/>
                      <a:r>
                        <a:rPr lang="en-US" sz="1600" dirty="0"/>
                        <a:t>-0.124</a:t>
                      </a:r>
                    </a:p>
                  </a:txBody>
                  <a:tcPr anchor="ctr"/>
                </a:tc>
                <a:tc>
                  <a:txBody>
                    <a:bodyPr/>
                    <a:lstStyle/>
                    <a:p>
                      <a:pPr algn="ctr"/>
                      <a:r>
                        <a:rPr lang="en-US" sz="1600" dirty="0"/>
                        <a:t>1.33</a:t>
                      </a:r>
                    </a:p>
                  </a:txBody>
                  <a:tcPr anchor="ctr"/>
                </a:tc>
                <a:tc>
                  <a:txBody>
                    <a:bodyPr/>
                    <a:lstStyle/>
                    <a:p>
                      <a:pPr algn="ctr"/>
                      <a:r>
                        <a:rPr lang="en-US" sz="1600" b="1" kern="1200" dirty="0">
                          <a:solidFill>
                            <a:srgbClr val="A13034"/>
                          </a:solidFill>
                          <a:latin typeface="+mn-lt"/>
                          <a:ea typeface="+mn-ea"/>
                          <a:cs typeface="+mn-cs"/>
                        </a:rPr>
                        <a:t>-1.454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34774843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p_air</a:t>
                      </a:r>
                      <a:r>
                        <a:rPr lang="en-US" sz="1600" dirty="0"/>
                        <a:t> (Evap. Only) (Pa)</a:t>
                      </a:r>
                    </a:p>
                  </a:txBody>
                  <a:tcPr/>
                </a:tc>
                <a:tc>
                  <a:txBody>
                    <a:bodyPr/>
                    <a:lstStyle/>
                    <a:p>
                      <a:pPr algn="ctr"/>
                      <a:r>
                        <a:rPr lang="en-US" sz="1600" dirty="0"/>
                        <a:t>27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34</a:t>
                      </a:r>
                    </a:p>
                  </a:txBody>
                  <a:tcPr anchor="ctr"/>
                </a:tc>
                <a:tc>
                  <a:txBody>
                    <a:bodyPr/>
                    <a:lstStyle/>
                    <a:p>
                      <a:pPr algn="ctr"/>
                      <a:r>
                        <a:rPr lang="en-US" sz="1600" b="1" kern="1200" dirty="0">
                          <a:solidFill>
                            <a:srgbClr val="A13034"/>
                          </a:solidFill>
                          <a:latin typeface="+mn-lt"/>
                          <a:ea typeface="+mn-ea"/>
                          <a:cs typeface="+mn-cs"/>
                        </a:rPr>
                        <a:t>-7 Pa</a:t>
                      </a:r>
                    </a:p>
                  </a:txBody>
                  <a:tcPr anchor="ctr"/>
                </a:tc>
                <a:extLst>
                  <a:ext uri="{0D108BD9-81ED-4DB2-BD59-A6C34878D82A}">
                    <a16:rowId xmlns:a16="http://schemas.microsoft.com/office/drawing/2014/main" val="4159684359"/>
                  </a:ext>
                </a:extLst>
              </a:tr>
              <a:tr h="370840">
                <a:tc>
                  <a:txBody>
                    <a:bodyPr/>
                    <a:lstStyle/>
                    <a:p>
                      <a:r>
                        <a:rPr lang="en-US" sz="1600" dirty="0"/>
                        <a:t>COP_AUX</a:t>
                      </a:r>
                    </a:p>
                  </a:txBody>
                  <a:tcPr/>
                </a:tc>
                <a:tc>
                  <a:txBody>
                    <a:bodyPr/>
                    <a:lstStyle/>
                    <a:p>
                      <a:pPr algn="ctr"/>
                      <a:r>
                        <a:rPr lang="en-US" sz="1600" dirty="0"/>
                        <a:t>3.3</a:t>
                      </a:r>
                    </a:p>
                  </a:txBody>
                  <a:tcPr anchor="ctr"/>
                </a:tc>
                <a:tc>
                  <a:txBody>
                    <a:bodyPr/>
                    <a:lstStyle/>
                    <a:p>
                      <a:pPr algn="ctr"/>
                      <a:r>
                        <a:rPr lang="en-US" sz="1600" dirty="0"/>
                        <a:t>2.73</a:t>
                      </a:r>
                    </a:p>
                  </a:txBody>
                  <a:tcPr anchor="ctr"/>
                </a:tc>
                <a:tc>
                  <a:txBody>
                    <a:bodyPr/>
                    <a:lstStyle/>
                    <a:p>
                      <a:pPr algn="ctr"/>
                      <a:r>
                        <a:rPr lang="en-US" sz="1600" b="1" dirty="0">
                          <a:solidFill>
                            <a:srgbClr val="A13034"/>
                          </a:solidFill>
                        </a:rPr>
                        <a:t>21%</a:t>
                      </a:r>
                    </a:p>
                  </a:txBody>
                  <a:tcPr anchor="ctr"/>
                </a:tc>
                <a:extLst>
                  <a:ext uri="{0D108BD9-81ED-4DB2-BD59-A6C34878D82A}">
                    <a16:rowId xmlns:a16="http://schemas.microsoft.com/office/drawing/2014/main" val="556528012"/>
                  </a:ext>
                </a:extLst>
              </a:tr>
            </a:tbl>
          </a:graphicData>
        </a:graphic>
      </p:graphicFrame>
      <p:sp>
        <p:nvSpPr>
          <p:cNvPr id="8" name="TextBox 7">
            <a:extLst>
              <a:ext uri="{FF2B5EF4-FFF2-40B4-BE49-F238E27FC236}">
                <a16:creationId xmlns:a16="http://schemas.microsoft.com/office/drawing/2014/main" id="{C2B5BCB2-1210-435C-B735-70FDF824E3D2}"/>
              </a:ext>
            </a:extLst>
          </p:cNvPr>
          <p:cNvSpPr txBox="1"/>
          <p:nvPr/>
        </p:nvSpPr>
        <p:spPr>
          <a:xfrm>
            <a:off x="108328" y="135629"/>
            <a:ext cx="5891780" cy="430887"/>
          </a:xfrm>
          <a:prstGeom prst="rect">
            <a:avLst/>
          </a:prstGeom>
          <a:noFill/>
        </p:spPr>
        <p:txBody>
          <a:bodyPr wrap="square" rtlCol="0">
            <a:spAutoFit/>
          </a:bodyPr>
          <a:lstStyle/>
          <a:p>
            <a:r>
              <a:rPr lang="en-US" sz="2200" b="1" dirty="0">
                <a:solidFill>
                  <a:schemeClr val="accent4">
                    <a:lumMod val="60000"/>
                    <a:lumOff val="40000"/>
                  </a:schemeClr>
                </a:solidFill>
              </a:rPr>
              <a:t>9.5 </a:t>
            </a:r>
            <a:r>
              <a:rPr lang="en-US" sz="2200" dirty="0">
                <a:solidFill>
                  <a:schemeClr val="bg1"/>
                </a:solidFill>
              </a:rPr>
              <a:t>mm Tubes+3 Circuits Inline Evap.</a:t>
            </a:r>
          </a:p>
        </p:txBody>
      </p:sp>
    </p:spTree>
    <p:extLst>
      <p:ext uri="{BB962C8B-B14F-4D97-AF65-F5344CB8AC3E}">
        <p14:creationId xmlns:p14="http://schemas.microsoft.com/office/powerpoint/2010/main" val="8290573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6457C-6A68-402F-87A1-4A2AD753A10C}"/>
              </a:ext>
            </a:extLst>
          </p:cNvPr>
          <p:cNvSpPr/>
          <p:nvPr/>
        </p:nvSpPr>
        <p:spPr>
          <a:xfrm>
            <a:off x="2675823" y="1394229"/>
            <a:ext cx="4167739" cy="4092171"/>
          </a:xfrm>
          <a:prstGeom prst="rect">
            <a:avLst/>
          </a:prstGeom>
          <a:solidFill>
            <a:schemeClr val="bg2">
              <a:lumMod val="20000"/>
              <a:lumOff val="80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29" name="Group 28">
            <a:extLst>
              <a:ext uri="{FF2B5EF4-FFF2-40B4-BE49-F238E27FC236}">
                <a16:creationId xmlns:a16="http://schemas.microsoft.com/office/drawing/2014/main" id="{FFFBEBF6-30A5-4B8C-A0E1-30CDC8CB66C0}"/>
              </a:ext>
            </a:extLst>
          </p:cNvPr>
          <p:cNvGrpSpPr/>
          <p:nvPr/>
        </p:nvGrpSpPr>
        <p:grpSpPr>
          <a:xfrm>
            <a:off x="1049419" y="4030307"/>
            <a:ext cx="2838923" cy="1228712"/>
            <a:chOff x="1049419" y="4495001"/>
            <a:chExt cx="2838923" cy="606108"/>
          </a:xfrm>
        </p:grpSpPr>
        <p:cxnSp>
          <p:nvCxnSpPr>
            <p:cNvPr id="20" name="Straight Connector 19">
              <a:extLst>
                <a:ext uri="{FF2B5EF4-FFF2-40B4-BE49-F238E27FC236}">
                  <a16:creationId xmlns:a16="http://schemas.microsoft.com/office/drawing/2014/main" id="{79788CB8-42E4-4610-B71F-C0B5886C2DBF}"/>
                </a:ext>
              </a:extLst>
            </p:cNvPr>
            <p:cNvCxnSpPr>
              <a:cxnSpLocks/>
            </p:cNvCxnSpPr>
            <p:nvPr/>
          </p:nvCxnSpPr>
          <p:spPr>
            <a:xfrm flipH="1">
              <a:off x="2098307" y="4947385"/>
              <a:ext cx="1405289"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809DF5-0469-467B-BC20-26F018CAEF94}"/>
                </a:ext>
              </a:extLst>
            </p:cNvPr>
            <p:cNvCxnSpPr>
              <a:cxnSpLocks/>
            </p:cNvCxnSpPr>
            <p:nvPr/>
          </p:nvCxnSpPr>
          <p:spPr>
            <a:xfrm flipH="1">
              <a:off x="2098307" y="4495001"/>
              <a:ext cx="1790035"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3F96EDE-C1C1-4292-9CCB-326FD8EFD409}"/>
                </a:ext>
              </a:extLst>
            </p:cNvPr>
            <p:cNvCxnSpPr/>
            <p:nvPr/>
          </p:nvCxnSpPr>
          <p:spPr>
            <a:xfrm>
              <a:off x="2348564" y="4495001"/>
              <a:ext cx="0" cy="452384"/>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36B37FA-F2DD-4CA1-9311-EDF570ACD72C}"/>
                </a:ext>
              </a:extLst>
            </p:cNvPr>
            <p:cNvSpPr txBox="1"/>
            <p:nvPr/>
          </p:nvSpPr>
          <p:spPr>
            <a:xfrm>
              <a:off x="1049419" y="4731777"/>
              <a:ext cx="1352350" cy="369332"/>
            </a:xfrm>
            <a:prstGeom prst="rect">
              <a:avLst/>
            </a:prstGeom>
            <a:noFill/>
          </p:spPr>
          <p:txBody>
            <a:bodyPr wrap="square" rtlCol="0">
              <a:spAutoFit/>
            </a:bodyPr>
            <a:lstStyle/>
            <a:p>
              <a:r>
                <a:rPr lang="en-US" b="1" dirty="0">
                  <a:solidFill>
                    <a:srgbClr val="A13034"/>
                  </a:solidFill>
                </a:rPr>
                <a:t>TS=20 mm</a:t>
              </a:r>
              <a:endParaRPr lang="es-ES" b="1" dirty="0">
                <a:solidFill>
                  <a:srgbClr val="A13034"/>
                </a:solidFill>
              </a:endParaRPr>
            </a:p>
          </p:txBody>
        </p:sp>
      </p:grpSp>
      <p:grpSp>
        <p:nvGrpSpPr>
          <p:cNvPr id="28" name="Group 27">
            <a:extLst>
              <a:ext uri="{FF2B5EF4-FFF2-40B4-BE49-F238E27FC236}">
                <a16:creationId xmlns:a16="http://schemas.microsoft.com/office/drawing/2014/main" id="{030152BF-8663-485A-81A9-74571B8D61BC}"/>
              </a:ext>
            </a:extLst>
          </p:cNvPr>
          <p:cNvGrpSpPr/>
          <p:nvPr/>
        </p:nvGrpSpPr>
        <p:grpSpPr>
          <a:xfrm>
            <a:off x="3129549" y="4372129"/>
            <a:ext cx="2135470" cy="1118518"/>
            <a:chOff x="3129549" y="4372129"/>
            <a:chExt cx="2135470" cy="1118518"/>
          </a:xfrm>
        </p:grpSpPr>
        <p:cxnSp>
          <p:nvCxnSpPr>
            <p:cNvPr id="19" name="Straight Connector 18">
              <a:extLst>
                <a:ext uri="{FF2B5EF4-FFF2-40B4-BE49-F238E27FC236}">
                  <a16:creationId xmlns:a16="http://schemas.microsoft.com/office/drawing/2014/main" id="{1AF1D6C3-3986-4908-9A1C-1B54E6603AFB}"/>
                </a:ext>
              </a:extLst>
            </p:cNvPr>
            <p:cNvCxnSpPr>
              <a:cxnSpLocks/>
            </p:cNvCxnSpPr>
            <p:nvPr/>
          </p:nvCxnSpPr>
          <p:spPr>
            <a:xfrm>
              <a:off x="3888341" y="4372129"/>
              <a:ext cx="0" cy="1046896"/>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83068C7-A10E-4DD9-8BBE-4881BBF46BA1}"/>
                </a:ext>
              </a:extLst>
            </p:cNvPr>
            <p:cNvCxnSpPr/>
            <p:nvPr/>
          </p:nvCxnSpPr>
          <p:spPr>
            <a:xfrm>
              <a:off x="3129549" y="4543126"/>
              <a:ext cx="0" cy="875899"/>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D07904A-9041-46AF-9975-2A34A01BE4C1}"/>
                </a:ext>
              </a:extLst>
            </p:cNvPr>
            <p:cNvCxnSpPr>
              <a:cxnSpLocks/>
            </p:cNvCxnSpPr>
            <p:nvPr/>
          </p:nvCxnSpPr>
          <p:spPr>
            <a:xfrm>
              <a:off x="3129549" y="5248028"/>
              <a:ext cx="758792"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FB5A400-0435-41A5-B835-146DE737D7F4}"/>
                </a:ext>
              </a:extLst>
            </p:cNvPr>
            <p:cNvSpPr txBox="1"/>
            <p:nvPr/>
          </p:nvSpPr>
          <p:spPr>
            <a:xfrm>
              <a:off x="3912669" y="5121315"/>
              <a:ext cx="1352350" cy="369332"/>
            </a:xfrm>
            <a:prstGeom prst="rect">
              <a:avLst/>
            </a:prstGeom>
            <a:noFill/>
          </p:spPr>
          <p:txBody>
            <a:bodyPr wrap="square" rtlCol="0">
              <a:spAutoFit/>
            </a:bodyPr>
            <a:lstStyle/>
            <a:p>
              <a:r>
                <a:rPr lang="en-US" b="1" dirty="0">
                  <a:solidFill>
                    <a:srgbClr val="A13034"/>
                  </a:solidFill>
                </a:rPr>
                <a:t>LS=25 mm</a:t>
              </a:r>
              <a:endParaRPr lang="es-ES" b="1" dirty="0">
                <a:solidFill>
                  <a:srgbClr val="A13034"/>
                </a:solidFill>
              </a:endParaRPr>
            </a:p>
          </p:txBody>
        </p:sp>
      </p:grpSp>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35511"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45</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2" name="TextBox 1"/>
          <p:cNvSpPr txBox="1"/>
          <p:nvPr/>
        </p:nvSpPr>
        <p:spPr>
          <a:xfrm>
            <a:off x="0" y="653143"/>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In order to obtain better performance of the evaporator, we have proposed new configuration which comprises: 7.9 mm tubes + 9-circuits + Distributor :</a:t>
            </a:r>
          </a:p>
        </p:txBody>
      </p:sp>
      <p:sp>
        <p:nvSpPr>
          <p:cNvPr id="14" name="TextBox 13"/>
          <p:cNvSpPr txBox="1"/>
          <p:nvPr/>
        </p:nvSpPr>
        <p:spPr>
          <a:xfrm>
            <a:off x="-45964" y="5951097"/>
            <a:ext cx="9189964"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Also we have kept the same fin pitch </a:t>
            </a:r>
            <a:r>
              <a:rPr lang="en-US" sz="1600" dirty="0">
                <a:solidFill>
                  <a:srgbClr val="A13034"/>
                </a:solidFill>
              </a:rPr>
              <a:t>5 mm</a:t>
            </a:r>
            <a:r>
              <a:rPr lang="en-US" sz="1600" dirty="0"/>
              <a:t>, fin thickness </a:t>
            </a:r>
            <a:r>
              <a:rPr lang="en-US" sz="1600" dirty="0">
                <a:solidFill>
                  <a:srgbClr val="A13034"/>
                </a:solidFill>
              </a:rPr>
              <a:t>0.08 mm</a:t>
            </a:r>
            <a:r>
              <a:rPr lang="en-US" sz="1600" dirty="0"/>
              <a:t>, and HX width </a:t>
            </a:r>
            <a:r>
              <a:rPr lang="en-US" sz="1600" dirty="0">
                <a:solidFill>
                  <a:srgbClr val="A13034"/>
                </a:solidFill>
              </a:rPr>
              <a:t>3.4 m</a:t>
            </a:r>
            <a:r>
              <a:rPr lang="en-US" sz="1600" dirty="0"/>
              <a:t>.</a:t>
            </a:r>
          </a:p>
        </p:txBody>
      </p:sp>
      <p:sp>
        <p:nvSpPr>
          <p:cNvPr id="8" name="TextBox 7"/>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Staggered Evap.</a:t>
            </a:r>
          </a:p>
        </p:txBody>
      </p:sp>
      <p:cxnSp>
        <p:nvCxnSpPr>
          <p:cNvPr id="6" name="Straight Arrow Connector 5">
            <a:extLst>
              <a:ext uri="{FF2B5EF4-FFF2-40B4-BE49-F238E27FC236}">
                <a16:creationId xmlns:a16="http://schemas.microsoft.com/office/drawing/2014/main" id="{324DC513-9EA2-4F0E-9327-4F2F96DDBEB7}"/>
              </a:ext>
            </a:extLst>
          </p:cNvPr>
          <p:cNvCxnSpPr/>
          <p:nvPr/>
        </p:nvCxnSpPr>
        <p:spPr>
          <a:xfrm>
            <a:off x="2550695" y="1394229"/>
            <a:ext cx="0" cy="4092171"/>
          </a:xfrm>
          <a:prstGeom prst="straightConnector1">
            <a:avLst/>
          </a:prstGeom>
          <a:ln w="28575">
            <a:solidFill>
              <a:srgbClr val="A13034"/>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03940217-C4FF-49E2-9C84-164D35375461}"/>
              </a:ext>
            </a:extLst>
          </p:cNvPr>
          <p:cNvSpPr txBox="1"/>
          <p:nvPr/>
        </p:nvSpPr>
        <p:spPr>
          <a:xfrm>
            <a:off x="1438976" y="1628989"/>
            <a:ext cx="1318661" cy="369332"/>
          </a:xfrm>
          <a:prstGeom prst="rect">
            <a:avLst/>
          </a:prstGeom>
          <a:noFill/>
        </p:spPr>
        <p:txBody>
          <a:bodyPr wrap="square" rtlCol="0">
            <a:spAutoFit/>
          </a:bodyPr>
          <a:lstStyle/>
          <a:p>
            <a:r>
              <a:rPr lang="en-US" b="1" dirty="0">
                <a:solidFill>
                  <a:srgbClr val="A13034"/>
                </a:solidFill>
              </a:rPr>
              <a:t>100 mm</a:t>
            </a:r>
            <a:endParaRPr lang="es-ES" b="1" dirty="0">
              <a:solidFill>
                <a:srgbClr val="A13034"/>
              </a:solidFill>
            </a:endParaRPr>
          </a:p>
        </p:txBody>
      </p:sp>
      <p:sp>
        <p:nvSpPr>
          <p:cNvPr id="5" name="TextBox 4">
            <a:extLst>
              <a:ext uri="{FF2B5EF4-FFF2-40B4-BE49-F238E27FC236}">
                <a16:creationId xmlns:a16="http://schemas.microsoft.com/office/drawing/2014/main" id="{BD2C59B0-EAD1-40ED-B41A-2F1F214999A5}"/>
              </a:ext>
            </a:extLst>
          </p:cNvPr>
          <p:cNvSpPr txBox="1"/>
          <p:nvPr/>
        </p:nvSpPr>
        <p:spPr>
          <a:xfrm>
            <a:off x="2752826" y="1448007"/>
            <a:ext cx="640821" cy="369332"/>
          </a:xfrm>
          <a:prstGeom prst="rect">
            <a:avLst/>
          </a:prstGeom>
          <a:noFill/>
        </p:spPr>
        <p:txBody>
          <a:bodyPr wrap="square" rtlCol="0">
            <a:spAutoFit/>
          </a:bodyPr>
          <a:lstStyle/>
          <a:p>
            <a:r>
              <a:rPr lang="es-ES" dirty="0"/>
              <a:t>Fin</a:t>
            </a:r>
          </a:p>
        </p:txBody>
      </p:sp>
      <p:cxnSp>
        <p:nvCxnSpPr>
          <p:cNvPr id="12" name="Straight Arrow Connector 11">
            <a:extLst>
              <a:ext uri="{FF2B5EF4-FFF2-40B4-BE49-F238E27FC236}">
                <a16:creationId xmlns:a16="http://schemas.microsoft.com/office/drawing/2014/main" id="{6A8FBB15-0A97-4931-BAEC-08ECCB6AA96C}"/>
              </a:ext>
            </a:extLst>
          </p:cNvPr>
          <p:cNvCxnSpPr/>
          <p:nvPr/>
        </p:nvCxnSpPr>
        <p:spPr>
          <a:xfrm>
            <a:off x="2675823" y="5609272"/>
            <a:ext cx="4167739"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EA8AE63-5A02-45AB-81B9-6F8D4E66AA7D}"/>
              </a:ext>
            </a:extLst>
          </p:cNvPr>
          <p:cNvSpPr txBox="1"/>
          <p:nvPr/>
        </p:nvSpPr>
        <p:spPr>
          <a:xfrm>
            <a:off x="5823284" y="5645510"/>
            <a:ext cx="1318661" cy="369332"/>
          </a:xfrm>
          <a:prstGeom prst="rect">
            <a:avLst/>
          </a:prstGeom>
          <a:noFill/>
        </p:spPr>
        <p:txBody>
          <a:bodyPr wrap="square" rtlCol="0">
            <a:spAutoFit/>
          </a:bodyPr>
          <a:lstStyle/>
          <a:p>
            <a:r>
              <a:rPr lang="en-US" b="1" dirty="0">
                <a:solidFill>
                  <a:srgbClr val="A13034"/>
                </a:solidFill>
              </a:rPr>
              <a:t>125 mm</a:t>
            </a:r>
            <a:endParaRPr lang="es-ES" b="1" dirty="0">
              <a:solidFill>
                <a:srgbClr val="A13034"/>
              </a:solidFill>
            </a:endParaRPr>
          </a:p>
        </p:txBody>
      </p:sp>
      <p:pic>
        <p:nvPicPr>
          <p:cNvPr id="7" name="Picture 6">
            <a:extLst>
              <a:ext uri="{FF2B5EF4-FFF2-40B4-BE49-F238E27FC236}">
                <a16:creationId xmlns:a16="http://schemas.microsoft.com/office/drawing/2014/main" id="{FEE16903-4327-4A2B-9688-13FC2B4FA0E7}"/>
              </a:ext>
            </a:extLst>
          </p:cNvPr>
          <p:cNvPicPr>
            <a:picLocks noChangeAspect="1"/>
          </p:cNvPicPr>
          <p:nvPr/>
        </p:nvPicPr>
        <p:blipFill>
          <a:blip r:embed="rId5"/>
          <a:stretch>
            <a:fillRect/>
          </a:stretch>
        </p:blipFill>
        <p:spPr>
          <a:xfrm>
            <a:off x="2882764" y="1526075"/>
            <a:ext cx="3636542" cy="3667735"/>
          </a:xfrm>
          <a:prstGeom prst="rect">
            <a:avLst/>
          </a:prstGeom>
        </p:spPr>
      </p:pic>
      <p:grpSp>
        <p:nvGrpSpPr>
          <p:cNvPr id="17" name="Group 16">
            <a:extLst>
              <a:ext uri="{FF2B5EF4-FFF2-40B4-BE49-F238E27FC236}">
                <a16:creationId xmlns:a16="http://schemas.microsoft.com/office/drawing/2014/main" id="{CA1666D4-246A-4497-8E2A-723BD3D36008}"/>
              </a:ext>
            </a:extLst>
          </p:cNvPr>
          <p:cNvGrpSpPr/>
          <p:nvPr/>
        </p:nvGrpSpPr>
        <p:grpSpPr>
          <a:xfrm>
            <a:off x="6110727" y="4238691"/>
            <a:ext cx="2224461" cy="860684"/>
            <a:chOff x="6000108" y="4229811"/>
            <a:chExt cx="2224461" cy="860684"/>
          </a:xfrm>
        </p:grpSpPr>
        <p:cxnSp>
          <p:nvCxnSpPr>
            <p:cNvPr id="10" name="Straight Arrow Connector 9">
              <a:extLst>
                <a:ext uri="{FF2B5EF4-FFF2-40B4-BE49-F238E27FC236}">
                  <a16:creationId xmlns:a16="http://schemas.microsoft.com/office/drawing/2014/main" id="{C3DDB44C-806F-4D1C-B633-5AA0598C0D84}"/>
                </a:ext>
              </a:extLst>
            </p:cNvPr>
            <p:cNvCxnSpPr>
              <a:cxnSpLocks/>
            </p:cNvCxnSpPr>
            <p:nvPr/>
          </p:nvCxnSpPr>
          <p:spPr>
            <a:xfrm flipV="1">
              <a:off x="6000108" y="4824509"/>
              <a:ext cx="357221" cy="265986"/>
            </a:xfrm>
            <a:prstGeom prst="straightConnector1">
              <a:avLst/>
            </a:prstGeom>
            <a:ln w="28575">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60D4E8-4BEA-46F9-958E-4FE09AFEC6F5}"/>
                </a:ext>
              </a:extLst>
            </p:cNvPr>
            <p:cNvSpPr txBox="1"/>
            <p:nvPr/>
          </p:nvSpPr>
          <p:spPr>
            <a:xfrm>
              <a:off x="6482614" y="4229811"/>
              <a:ext cx="1741955" cy="584775"/>
            </a:xfrm>
            <a:prstGeom prst="rect">
              <a:avLst/>
            </a:prstGeom>
            <a:solidFill>
              <a:schemeClr val="bg1"/>
            </a:solidFill>
          </p:spPr>
          <p:txBody>
            <a:bodyPr wrap="square" rtlCol="0">
              <a:spAutoFit/>
            </a:bodyPr>
            <a:lstStyle/>
            <a:p>
              <a:r>
                <a:rPr lang="es-ES" sz="1600" b="1" dirty="0">
                  <a:solidFill>
                    <a:srgbClr val="A13034"/>
                  </a:solidFill>
                </a:rPr>
                <a:t>OD=7.92 mm</a:t>
              </a:r>
            </a:p>
            <a:p>
              <a:r>
                <a:rPr lang="es-ES" sz="1600" b="1" dirty="0">
                  <a:solidFill>
                    <a:srgbClr val="A13034"/>
                  </a:solidFill>
                </a:rPr>
                <a:t>ID=6.294 mm</a:t>
              </a:r>
            </a:p>
          </p:txBody>
        </p:sp>
      </p:grpSp>
      <p:sp>
        <p:nvSpPr>
          <p:cNvPr id="32" name="Rectangle 31">
            <a:extLst>
              <a:ext uri="{FF2B5EF4-FFF2-40B4-BE49-F238E27FC236}">
                <a16:creationId xmlns:a16="http://schemas.microsoft.com/office/drawing/2014/main" id="{D57837DE-D7A9-4857-8E5E-A10E98AB7A82}"/>
              </a:ext>
            </a:extLst>
          </p:cNvPr>
          <p:cNvSpPr/>
          <p:nvPr/>
        </p:nvSpPr>
        <p:spPr>
          <a:xfrm>
            <a:off x="7037502" y="1584809"/>
            <a:ext cx="1854261" cy="828637"/>
          </a:xfrm>
          <a:prstGeom prst="rect">
            <a:avLst/>
          </a:prstGeom>
          <a:solidFill>
            <a:srgbClr val="C0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5x4_ST_9c_V4</a:t>
            </a:r>
            <a:endParaRPr lang="en-US" dirty="0"/>
          </a:p>
        </p:txBody>
      </p:sp>
      <p:sp>
        <p:nvSpPr>
          <p:cNvPr id="33" name="Right Arrow 71">
            <a:extLst>
              <a:ext uri="{FF2B5EF4-FFF2-40B4-BE49-F238E27FC236}">
                <a16:creationId xmlns:a16="http://schemas.microsoft.com/office/drawing/2014/main" id="{BADA4B22-F03A-4C1C-AA55-D968BD540CFE}"/>
              </a:ext>
            </a:extLst>
          </p:cNvPr>
          <p:cNvSpPr/>
          <p:nvPr/>
        </p:nvSpPr>
        <p:spPr>
          <a:xfrm>
            <a:off x="482967" y="2463018"/>
            <a:ext cx="1823912" cy="164626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t>Air</a:t>
            </a:r>
            <a:endParaRPr lang="en-US" sz="2800" dirty="0"/>
          </a:p>
        </p:txBody>
      </p:sp>
    </p:spTree>
    <p:extLst>
      <p:ext uri="{BB962C8B-B14F-4D97-AF65-F5344CB8AC3E}">
        <p14:creationId xmlns:p14="http://schemas.microsoft.com/office/powerpoint/2010/main" val="26154464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46</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307501220"/>
              </p:ext>
            </p:extLst>
          </p:nvPr>
        </p:nvGraphicFramePr>
        <p:xfrm>
          <a:off x="111855" y="2097046"/>
          <a:ext cx="8842312" cy="3068320"/>
        </p:xfrm>
        <a:graphic>
          <a:graphicData uri="http://schemas.openxmlformats.org/drawingml/2006/table">
            <a:tbl>
              <a:tblPr firstRow="1" bandRow="1">
                <a:tableStyleId>{5C22544A-7EE6-4342-B048-85BDC9FD1C3A}</a:tableStyleId>
              </a:tblPr>
              <a:tblGrid>
                <a:gridCol w="2529745">
                  <a:extLst>
                    <a:ext uri="{9D8B030D-6E8A-4147-A177-3AD203B41FA5}">
                      <a16:colId xmlns:a16="http://schemas.microsoft.com/office/drawing/2014/main" val="2773106428"/>
                    </a:ext>
                  </a:extLst>
                </a:gridCol>
                <a:gridCol w="2974109">
                  <a:extLst>
                    <a:ext uri="{9D8B030D-6E8A-4147-A177-3AD203B41FA5}">
                      <a16:colId xmlns:a16="http://schemas.microsoft.com/office/drawing/2014/main" val="1231169834"/>
                    </a:ext>
                  </a:extLst>
                </a:gridCol>
                <a:gridCol w="1819564">
                  <a:extLst>
                    <a:ext uri="{9D8B030D-6E8A-4147-A177-3AD203B41FA5}">
                      <a16:colId xmlns:a16="http://schemas.microsoft.com/office/drawing/2014/main" val="3147215139"/>
                    </a:ext>
                  </a:extLst>
                </a:gridCol>
                <a:gridCol w="1518894">
                  <a:extLst>
                    <a:ext uri="{9D8B030D-6E8A-4147-A177-3AD203B41FA5}">
                      <a16:colId xmlns:a16="http://schemas.microsoft.com/office/drawing/2014/main" val="2334852030"/>
                    </a:ext>
                  </a:extLst>
                </a:gridCol>
              </a:tblGrid>
              <a:tr h="370840">
                <a:tc gridSpan="4">
                  <a:txBody>
                    <a:bodyPr/>
                    <a:lstStyle/>
                    <a:p>
                      <a:pPr algn="ctr"/>
                      <a:r>
                        <a:rPr lang="en-US" sz="1600" dirty="0"/>
                        <a:t>Comparison</a:t>
                      </a:r>
                      <a:r>
                        <a:rPr lang="en-US" sz="1600" baseline="0" dirty="0"/>
                        <a:t> between Evaporators </a:t>
                      </a:r>
                      <a:r>
                        <a:rPr lang="en-US" sz="1600" dirty="0"/>
                        <a:t>(Test</a:t>
                      </a:r>
                      <a:r>
                        <a:rPr lang="en-US" sz="1600" baseline="0" dirty="0"/>
                        <a:t> 24) (Numerical Results)</a:t>
                      </a:r>
                      <a:endParaRPr lang="en-US" sz="16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129194">
                <a:tc>
                  <a:txBody>
                    <a:bodyPr/>
                    <a:lstStyle/>
                    <a:p>
                      <a:endParaRPr lang="en-US" sz="1600" dirty="0"/>
                    </a:p>
                  </a:txBody>
                  <a:tcPr/>
                </a:tc>
                <a:tc>
                  <a:txBody>
                    <a:bodyPr/>
                    <a:lstStyle/>
                    <a:p>
                      <a:pPr algn="ctr"/>
                      <a:r>
                        <a:rPr lang="en-US" sz="1600" dirty="0">
                          <a:solidFill>
                            <a:srgbClr val="A13034"/>
                          </a:solidFill>
                        </a:rPr>
                        <a:t>Evap_Num_5x4_ST_9c_V4</a:t>
                      </a:r>
                    </a:p>
                    <a:p>
                      <a:pPr algn="ctr"/>
                      <a:r>
                        <a:rPr lang="en-US" sz="1600" dirty="0">
                          <a:solidFill>
                            <a:srgbClr val="A13034"/>
                          </a:solidFill>
                        </a:rPr>
                        <a:t>(IMST_020)</a:t>
                      </a:r>
                    </a:p>
                  </a:txBody>
                  <a:tcPr anchor="ctr"/>
                </a:tc>
                <a:tc>
                  <a:txBody>
                    <a:bodyPr/>
                    <a:lstStyle/>
                    <a:p>
                      <a:pPr algn="ctr"/>
                      <a:r>
                        <a:rPr lang="en-US" sz="1600" dirty="0">
                          <a:solidFill>
                            <a:srgbClr val="A13034"/>
                          </a:solidFill>
                        </a:rPr>
                        <a:t>Evap_Exp_V2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A13034"/>
                          </a:solidFill>
                        </a:rPr>
                        <a:t>(IMST_003)</a:t>
                      </a:r>
                    </a:p>
                  </a:txBody>
                  <a:tcPr anchor="ctr"/>
                </a:tc>
                <a:tc>
                  <a:txBody>
                    <a:bodyPr/>
                    <a:lstStyle/>
                    <a:p>
                      <a:pPr algn="ctr"/>
                      <a:r>
                        <a:rPr lang="en-US" sz="1600" dirty="0">
                          <a:solidFill>
                            <a:srgbClr val="A13034"/>
                          </a:solidFill>
                        </a:rPr>
                        <a:t>Difference</a:t>
                      </a:r>
                    </a:p>
                  </a:txBody>
                  <a:tcPr anchor="ctr"/>
                </a:tc>
                <a:extLst>
                  <a:ext uri="{0D108BD9-81ED-4DB2-BD59-A6C34878D82A}">
                    <a16:rowId xmlns:a16="http://schemas.microsoft.com/office/drawing/2014/main" val="2446494694"/>
                  </a:ext>
                </a:extLst>
              </a:tr>
              <a:tr h="129194">
                <a:tc>
                  <a:txBody>
                    <a:bodyPr/>
                    <a:lstStyle/>
                    <a:p>
                      <a:r>
                        <a:rPr lang="en-US" sz="1600" dirty="0"/>
                        <a:t>Capacity (k</a:t>
                      </a:r>
                      <a:r>
                        <a:rPr lang="en-US" sz="1600" baseline="0" dirty="0"/>
                        <a:t>W)</a:t>
                      </a:r>
                      <a:endParaRPr lang="en-US" sz="1600" dirty="0"/>
                    </a:p>
                  </a:txBody>
                  <a:tcPr/>
                </a:tc>
                <a:tc>
                  <a:txBody>
                    <a:bodyPr/>
                    <a:lstStyle/>
                    <a:p>
                      <a:pPr algn="ctr"/>
                      <a:r>
                        <a:rPr lang="en-US" sz="1600" dirty="0"/>
                        <a:t>9.15</a:t>
                      </a:r>
                    </a:p>
                  </a:txBody>
                  <a:tcPr anchor="ctr"/>
                </a:tc>
                <a:tc>
                  <a:txBody>
                    <a:bodyPr/>
                    <a:lstStyle/>
                    <a:p>
                      <a:pPr algn="ctr"/>
                      <a:r>
                        <a:rPr lang="en-US" sz="1600" dirty="0"/>
                        <a:t>6.94</a:t>
                      </a:r>
                    </a:p>
                  </a:txBody>
                  <a:tcPr anchor="ctr"/>
                </a:tc>
                <a:tc>
                  <a:txBody>
                    <a:bodyPr/>
                    <a:lstStyle/>
                    <a:p>
                      <a:pPr algn="ctr"/>
                      <a:r>
                        <a:rPr lang="en-US" sz="1600" b="1" dirty="0">
                          <a:solidFill>
                            <a:srgbClr val="A13034"/>
                          </a:solidFill>
                        </a:rPr>
                        <a:t>2.21 kW</a:t>
                      </a:r>
                    </a:p>
                  </a:txBody>
                  <a:tcPr anchor="ctr"/>
                </a:tc>
                <a:extLst>
                  <a:ext uri="{0D108BD9-81ED-4DB2-BD59-A6C34878D82A}">
                    <a16:rowId xmlns:a16="http://schemas.microsoft.com/office/drawing/2014/main" val="1832052961"/>
                  </a:ext>
                </a:extLst>
              </a:tr>
              <a:tr h="334656">
                <a:tc>
                  <a:txBody>
                    <a:bodyPr/>
                    <a:lstStyle/>
                    <a:p>
                      <a:r>
                        <a:rPr lang="en-US" sz="1600" dirty="0" err="1"/>
                        <a:t>Tevap</a:t>
                      </a:r>
                      <a:r>
                        <a:rPr lang="en-US" sz="1600" dirty="0"/>
                        <a:t> (</a:t>
                      </a:r>
                      <a:r>
                        <a:rPr lang="en-US" sz="1600" baseline="30000" dirty="0"/>
                        <a:t>o</a:t>
                      </a:r>
                      <a:r>
                        <a:rPr lang="en-US" sz="1600" dirty="0"/>
                        <a:t>C)</a:t>
                      </a:r>
                    </a:p>
                  </a:txBody>
                  <a:tcPr/>
                </a:tc>
                <a:tc>
                  <a:txBody>
                    <a:bodyPr/>
                    <a:lstStyle/>
                    <a:p>
                      <a:pPr algn="ctr"/>
                      <a:r>
                        <a:rPr lang="en-US" sz="1600" dirty="0"/>
                        <a:t>-4.8</a:t>
                      </a:r>
                    </a:p>
                  </a:txBody>
                  <a:tcPr anchor="ctr"/>
                </a:tc>
                <a:tc>
                  <a:txBody>
                    <a:bodyPr/>
                    <a:lstStyle/>
                    <a:p>
                      <a:pPr algn="ctr"/>
                      <a:r>
                        <a:rPr lang="en-US" sz="1600" dirty="0"/>
                        <a:t>-7.6</a:t>
                      </a:r>
                    </a:p>
                  </a:txBody>
                  <a:tcPr anchor="ctr"/>
                </a:tc>
                <a:tc>
                  <a:txBody>
                    <a:bodyPr/>
                    <a:lstStyle/>
                    <a:p>
                      <a:pPr algn="ctr"/>
                      <a:r>
                        <a:rPr lang="en-US" sz="1600" b="1" kern="1200" dirty="0">
                          <a:solidFill>
                            <a:srgbClr val="A13034"/>
                          </a:solidFill>
                          <a:latin typeface="+mn-lt"/>
                          <a:ea typeface="+mn-ea"/>
                          <a:cs typeface="+mn-cs"/>
                        </a:rPr>
                        <a:t>2.8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2854965533"/>
                  </a:ext>
                </a:extLst>
              </a:tr>
              <a:tr h="3346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p_ref</a:t>
                      </a:r>
                      <a:r>
                        <a:rPr lang="en-US" sz="1600" dirty="0"/>
                        <a:t> (kPa)</a:t>
                      </a:r>
                    </a:p>
                  </a:txBody>
                  <a:tcPr/>
                </a:tc>
                <a:tc>
                  <a:txBody>
                    <a:bodyPr/>
                    <a:lstStyle/>
                    <a:p>
                      <a:pPr algn="ctr"/>
                      <a:r>
                        <a:rPr lang="en-US" sz="1600" dirty="0"/>
                        <a:t>9.1</a:t>
                      </a:r>
                    </a:p>
                  </a:txBody>
                  <a:tcPr anchor="ctr"/>
                </a:tc>
                <a:tc>
                  <a:txBody>
                    <a:bodyPr/>
                    <a:lstStyle/>
                    <a:p>
                      <a:pPr algn="ctr"/>
                      <a:r>
                        <a:rPr lang="en-US" sz="1600" dirty="0"/>
                        <a:t>51.8</a:t>
                      </a:r>
                    </a:p>
                  </a:txBody>
                  <a:tcPr anchor="ctr"/>
                </a:tc>
                <a:tc>
                  <a:txBody>
                    <a:bodyPr/>
                    <a:lstStyle/>
                    <a:p>
                      <a:pPr algn="ctr"/>
                      <a:r>
                        <a:rPr lang="en-US" sz="1600" b="1" kern="1200" dirty="0">
                          <a:solidFill>
                            <a:srgbClr val="A13034"/>
                          </a:solidFill>
                          <a:latin typeface="+mn-lt"/>
                          <a:ea typeface="+mn-ea"/>
                          <a:cs typeface="+mn-cs"/>
                        </a:rPr>
                        <a:t>-42.7 kPa</a:t>
                      </a:r>
                    </a:p>
                  </a:txBody>
                  <a:tcPr anchor="ctr"/>
                </a:tc>
                <a:extLst>
                  <a:ext uri="{0D108BD9-81ED-4DB2-BD59-A6C34878D82A}">
                    <a16:rowId xmlns:a16="http://schemas.microsoft.com/office/drawing/2014/main" val="2935780522"/>
                  </a:ext>
                </a:extLst>
              </a:tr>
              <a:tr h="370840">
                <a:tc>
                  <a:txBody>
                    <a:bodyPr/>
                    <a:lstStyle/>
                    <a:p>
                      <a:r>
                        <a:rPr lang="en-US" sz="1600" dirty="0" err="1"/>
                        <a:t>T_air_out</a:t>
                      </a:r>
                      <a:r>
                        <a:rPr lang="en-US" sz="1600" dirty="0"/>
                        <a:t> (</a:t>
                      </a:r>
                      <a:r>
                        <a:rPr lang="en-US" sz="1600" baseline="30000" dirty="0"/>
                        <a:t>o</a:t>
                      </a:r>
                      <a:r>
                        <a:rPr lang="en-US" sz="1600" dirty="0"/>
                        <a:t>C)</a:t>
                      </a:r>
                    </a:p>
                  </a:txBody>
                  <a:tcPr/>
                </a:tc>
                <a:tc>
                  <a:txBody>
                    <a:bodyPr/>
                    <a:lstStyle/>
                    <a:p>
                      <a:pPr algn="ctr"/>
                      <a:r>
                        <a:rPr lang="en-US" sz="1600" dirty="0"/>
                        <a:t>-1.1</a:t>
                      </a:r>
                    </a:p>
                  </a:txBody>
                  <a:tcPr anchor="ctr"/>
                </a:tc>
                <a:tc>
                  <a:txBody>
                    <a:bodyPr/>
                    <a:lstStyle/>
                    <a:p>
                      <a:pPr algn="ctr"/>
                      <a:r>
                        <a:rPr lang="en-US" sz="1600" dirty="0"/>
                        <a:t>1.33</a:t>
                      </a:r>
                    </a:p>
                  </a:txBody>
                  <a:tcPr anchor="ctr"/>
                </a:tc>
                <a:tc>
                  <a:txBody>
                    <a:bodyPr/>
                    <a:lstStyle/>
                    <a:p>
                      <a:pPr algn="ctr"/>
                      <a:r>
                        <a:rPr lang="en-US" sz="1600" b="1" kern="1200" dirty="0">
                          <a:solidFill>
                            <a:srgbClr val="A13034"/>
                          </a:solidFill>
                          <a:latin typeface="+mn-lt"/>
                          <a:ea typeface="+mn-ea"/>
                          <a:cs typeface="+mn-cs"/>
                        </a:rPr>
                        <a:t>-2.43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34774843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p_air</a:t>
                      </a:r>
                      <a:r>
                        <a:rPr lang="en-US" sz="1600" dirty="0"/>
                        <a:t> (Evap. Only) (Pa)</a:t>
                      </a:r>
                    </a:p>
                  </a:txBody>
                  <a:tcPr/>
                </a:tc>
                <a:tc>
                  <a:txBody>
                    <a:bodyPr/>
                    <a:lstStyle/>
                    <a:p>
                      <a:pPr algn="ctr"/>
                      <a:r>
                        <a:rPr lang="en-US" sz="1600" dirty="0"/>
                        <a:t>16.6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34</a:t>
                      </a:r>
                    </a:p>
                  </a:txBody>
                  <a:tcPr anchor="ctr"/>
                </a:tc>
                <a:tc>
                  <a:txBody>
                    <a:bodyPr/>
                    <a:lstStyle/>
                    <a:p>
                      <a:pPr algn="ctr"/>
                      <a:r>
                        <a:rPr lang="en-US" sz="1600" b="1" kern="1200" dirty="0">
                          <a:solidFill>
                            <a:srgbClr val="A13034"/>
                          </a:solidFill>
                          <a:latin typeface="+mn-lt"/>
                          <a:ea typeface="+mn-ea"/>
                          <a:cs typeface="+mn-cs"/>
                        </a:rPr>
                        <a:t>-17.4 Pa</a:t>
                      </a:r>
                    </a:p>
                  </a:txBody>
                  <a:tcPr anchor="ctr"/>
                </a:tc>
                <a:extLst>
                  <a:ext uri="{0D108BD9-81ED-4DB2-BD59-A6C34878D82A}">
                    <a16:rowId xmlns:a16="http://schemas.microsoft.com/office/drawing/2014/main" val="2626783907"/>
                  </a:ext>
                </a:extLst>
              </a:tr>
              <a:tr h="370840">
                <a:tc>
                  <a:txBody>
                    <a:bodyPr/>
                    <a:lstStyle/>
                    <a:p>
                      <a:r>
                        <a:rPr lang="en-US" sz="1600" dirty="0"/>
                        <a:t>COP_AUX</a:t>
                      </a:r>
                    </a:p>
                  </a:txBody>
                  <a:tcPr/>
                </a:tc>
                <a:tc>
                  <a:txBody>
                    <a:bodyPr/>
                    <a:lstStyle/>
                    <a:p>
                      <a:pPr algn="ctr"/>
                      <a:r>
                        <a:rPr lang="en-US" sz="1600" dirty="0"/>
                        <a:t>3.6</a:t>
                      </a:r>
                    </a:p>
                  </a:txBody>
                  <a:tcPr anchor="ctr"/>
                </a:tc>
                <a:tc>
                  <a:txBody>
                    <a:bodyPr/>
                    <a:lstStyle/>
                    <a:p>
                      <a:pPr algn="ctr"/>
                      <a:r>
                        <a:rPr lang="en-US" sz="1600" dirty="0"/>
                        <a:t>2.73</a:t>
                      </a:r>
                    </a:p>
                  </a:txBody>
                  <a:tcPr anchor="ctr"/>
                </a:tc>
                <a:tc>
                  <a:txBody>
                    <a:bodyPr/>
                    <a:lstStyle/>
                    <a:p>
                      <a:pPr algn="ctr"/>
                      <a:r>
                        <a:rPr lang="en-US" sz="1600" b="1" dirty="0">
                          <a:solidFill>
                            <a:srgbClr val="A13034"/>
                          </a:solidFill>
                        </a:rPr>
                        <a:t>32%</a:t>
                      </a:r>
                    </a:p>
                  </a:txBody>
                  <a:tcPr anchor="ctr"/>
                </a:tc>
                <a:extLst>
                  <a:ext uri="{0D108BD9-81ED-4DB2-BD59-A6C34878D82A}">
                    <a16:rowId xmlns:a16="http://schemas.microsoft.com/office/drawing/2014/main" val="556528012"/>
                  </a:ext>
                </a:extLst>
              </a:tr>
            </a:tbl>
          </a:graphicData>
        </a:graphic>
      </p:graphicFrame>
      <p:sp>
        <p:nvSpPr>
          <p:cNvPr id="9" name="TextBox 8"/>
          <p:cNvSpPr txBox="1"/>
          <p:nvPr/>
        </p:nvSpPr>
        <p:spPr>
          <a:xfrm>
            <a:off x="-23190" y="1345846"/>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following table shows the comparison between the current new evaporator (</a:t>
            </a:r>
            <a:r>
              <a:rPr lang="en-US" sz="1600" dirty="0">
                <a:solidFill>
                  <a:srgbClr val="A13034"/>
                </a:solidFill>
              </a:rPr>
              <a:t>Evap_Num_5x4_ST_9c_V4</a:t>
            </a:r>
            <a:r>
              <a:rPr lang="en-US" sz="1600" dirty="0"/>
              <a:t>) and </a:t>
            </a:r>
            <a:r>
              <a:rPr lang="en-US" sz="1600" dirty="0">
                <a:solidFill>
                  <a:srgbClr val="A13034"/>
                </a:solidFill>
              </a:rPr>
              <a:t>Evap_Exp_V2</a:t>
            </a:r>
            <a:r>
              <a:rPr lang="en-US" sz="1600" dirty="0"/>
              <a:t>.</a:t>
            </a:r>
          </a:p>
        </p:txBody>
      </p:sp>
      <p:sp>
        <p:nvSpPr>
          <p:cNvPr id="8" name="TextBox 7">
            <a:extLst>
              <a:ext uri="{FF2B5EF4-FFF2-40B4-BE49-F238E27FC236}">
                <a16:creationId xmlns:a16="http://schemas.microsoft.com/office/drawing/2014/main" id="{8A2947A9-47AA-4980-B883-49314ED4B92B}"/>
              </a:ext>
            </a:extLst>
          </p:cNvPr>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Staggered Evap.</a:t>
            </a:r>
          </a:p>
        </p:txBody>
      </p:sp>
    </p:spTree>
    <p:extLst>
      <p:ext uri="{BB962C8B-B14F-4D97-AF65-F5344CB8AC3E}">
        <p14:creationId xmlns:p14="http://schemas.microsoft.com/office/powerpoint/2010/main" val="15704741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47</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195737842"/>
              </p:ext>
            </p:extLst>
          </p:nvPr>
        </p:nvGraphicFramePr>
        <p:xfrm>
          <a:off x="111855" y="1059314"/>
          <a:ext cx="8842312" cy="4940534"/>
        </p:xfrm>
        <a:graphic>
          <a:graphicData uri="http://schemas.openxmlformats.org/drawingml/2006/table">
            <a:tbl>
              <a:tblPr firstRow="1" bandRow="1">
                <a:tableStyleId>{5C22544A-7EE6-4342-B048-85BDC9FD1C3A}</a:tableStyleId>
              </a:tblPr>
              <a:tblGrid>
                <a:gridCol w="3074690">
                  <a:extLst>
                    <a:ext uri="{9D8B030D-6E8A-4147-A177-3AD203B41FA5}">
                      <a16:colId xmlns:a16="http://schemas.microsoft.com/office/drawing/2014/main" val="2773106428"/>
                    </a:ext>
                  </a:extLst>
                </a:gridCol>
                <a:gridCol w="2142837">
                  <a:extLst>
                    <a:ext uri="{9D8B030D-6E8A-4147-A177-3AD203B41FA5}">
                      <a16:colId xmlns:a16="http://schemas.microsoft.com/office/drawing/2014/main" val="1231169834"/>
                    </a:ext>
                  </a:extLst>
                </a:gridCol>
                <a:gridCol w="2105891">
                  <a:extLst>
                    <a:ext uri="{9D8B030D-6E8A-4147-A177-3AD203B41FA5}">
                      <a16:colId xmlns:a16="http://schemas.microsoft.com/office/drawing/2014/main" val="3147215139"/>
                    </a:ext>
                  </a:extLst>
                </a:gridCol>
                <a:gridCol w="1518894">
                  <a:extLst>
                    <a:ext uri="{9D8B030D-6E8A-4147-A177-3AD203B41FA5}">
                      <a16:colId xmlns:a16="http://schemas.microsoft.com/office/drawing/2014/main" val="2334852030"/>
                    </a:ext>
                  </a:extLst>
                </a:gridCol>
              </a:tblGrid>
              <a:tr h="371231">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latin typeface="+mn-lt"/>
                          <a:ea typeface="+mn-ea"/>
                          <a:cs typeface="+mn-cs"/>
                        </a:rPr>
                        <a:t>Comparison of Geometries between (Evap_Num_5x4_ST_9c_V4) and (Evap_Exp_V2)</a:t>
                      </a:r>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129194">
                <a:tc>
                  <a:txBody>
                    <a:bodyPr/>
                    <a:lstStyle/>
                    <a:p>
                      <a:endParaRPr lang="en-US" sz="1600" dirty="0"/>
                    </a:p>
                  </a:txBody>
                  <a:tcPr/>
                </a:tc>
                <a:tc>
                  <a:txBody>
                    <a:bodyPr/>
                    <a:lstStyle/>
                    <a:p>
                      <a:pPr algn="ctr"/>
                      <a:r>
                        <a:rPr lang="en-US" sz="1600" dirty="0">
                          <a:solidFill>
                            <a:srgbClr val="A13034"/>
                          </a:solidFill>
                        </a:rPr>
                        <a:t>Evap_Num_5x4_ST_9c_V4</a:t>
                      </a:r>
                    </a:p>
                  </a:txBody>
                  <a:tcPr anchor="ctr"/>
                </a:tc>
                <a:tc>
                  <a:txBody>
                    <a:bodyPr/>
                    <a:lstStyle/>
                    <a:p>
                      <a:pPr algn="ctr"/>
                      <a:r>
                        <a:rPr lang="en-US" sz="1600" dirty="0">
                          <a:solidFill>
                            <a:srgbClr val="A13034"/>
                          </a:solidFill>
                        </a:rPr>
                        <a:t>Evap_Exp_V2</a:t>
                      </a:r>
                    </a:p>
                  </a:txBody>
                  <a:tcPr anchor="ctr"/>
                </a:tc>
                <a:tc>
                  <a:txBody>
                    <a:bodyPr/>
                    <a:lstStyle/>
                    <a:p>
                      <a:pPr algn="ctr"/>
                      <a:r>
                        <a:rPr lang="en-US" sz="1600" dirty="0">
                          <a:solidFill>
                            <a:srgbClr val="A13034"/>
                          </a:solidFill>
                        </a:rPr>
                        <a:t>Diff</a:t>
                      </a:r>
                    </a:p>
                  </a:txBody>
                  <a:tcPr anchor="ctr"/>
                </a:tc>
                <a:extLst>
                  <a:ext uri="{0D108BD9-81ED-4DB2-BD59-A6C34878D82A}">
                    <a16:rowId xmlns:a16="http://schemas.microsoft.com/office/drawing/2014/main" val="2446494694"/>
                  </a:ext>
                </a:extLst>
              </a:tr>
              <a:tr h="352903">
                <a:tc>
                  <a:txBody>
                    <a:bodyPr/>
                    <a:lstStyle/>
                    <a:p>
                      <a:r>
                        <a:rPr lang="en-US" sz="1600" dirty="0"/>
                        <a:t>Tube diameter (mm)</a:t>
                      </a:r>
                    </a:p>
                  </a:txBody>
                  <a:tcPr/>
                </a:tc>
                <a:tc>
                  <a:txBody>
                    <a:bodyPr/>
                    <a:lstStyle/>
                    <a:p>
                      <a:pPr algn="ctr"/>
                      <a:r>
                        <a:rPr lang="en-US" sz="1600" dirty="0"/>
                        <a:t>7.92</a:t>
                      </a:r>
                    </a:p>
                  </a:txBody>
                  <a:tcPr anchor="ctr"/>
                </a:tc>
                <a:tc>
                  <a:txBody>
                    <a:bodyPr/>
                    <a:lstStyle/>
                    <a:p>
                      <a:pPr algn="ctr"/>
                      <a:r>
                        <a:rPr lang="en-US" sz="1600" dirty="0"/>
                        <a:t>9.52</a:t>
                      </a:r>
                    </a:p>
                  </a:txBody>
                  <a:tcPr anchor="ctr"/>
                </a:tc>
                <a:tc>
                  <a:txBody>
                    <a:bodyPr/>
                    <a:lstStyle/>
                    <a:p>
                      <a:pPr algn="ctr"/>
                      <a:r>
                        <a:rPr lang="en-US" sz="1600" b="1" dirty="0">
                          <a:solidFill>
                            <a:srgbClr val="A13034"/>
                          </a:solidFill>
                        </a:rPr>
                        <a:t>-1.6 mm</a:t>
                      </a:r>
                    </a:p>
                  </a:txBody>
                  <a:tcPr anchor="ctr"/>
                </a:tc>
                <a:extLst>
                  <a:ext uri="{0D108BD9-81ED-4DB2-BD59-A6C34878D82A}">
                    <a16:rowId xmlns:a16="http://schemas.microsoft.com/office/drawing/2014/main" val="183205296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Number of rows</a:t>
                      </a:r>
                    </a:p>
                  </a:txBody>
                  <a:tcPr/>
                </a:tc>
                <a:tc>
                  <a:txBody>
                    <a:bodyPr/>
                    <a:lstStyle/>
                    <a:p>
                      <a:pPr algn="ctr"/>
                      <a:r>
                        <a:rPr lang="en-US" sz="1600" dirty="0"/>
                        <a:t>5</a:t>
                      </a:r>
                    </a:p>
                  </a:txBody>
                  <a:tcPr anchor="ctr"/>
                </a:tc>
                <a:tc>
                  <a:txBody>
                    <a:bodyPr/>
                    <a:lstStyle/>
                    <a:p>
                      <a:pPr algn="ctr"/>
                      <a:r>
                        <a:rPr lang="en-US" sz="1600" dirty="0"/>
                        <a:t>16</a:t>
                      </a:r>
                    </a:p>
                  </a:txBody>
                  <a:tcPr anchor="ctr"/>
                </a:tc>
                <a:tc>
                  <a:txBody>
                    <a:bodyPr/>
                    <a:lstStyle/>
                    <a:p>
                      <a:pPr algn="ctr"/>
                      <a:r>
                        <a:rPr lang="en-US" sz="1600" b="1" kern="1200" dirty="0">
                          <a:solidFill>
                            <a:srgbClr val="A13034"/>
                          </a:solidFill>
                          <a:latin typeface="+mn-lt"/>
                          <a:ea typeface="+mn-ea"/>
                          <a:cs typeface="+mn-cs"/>
                        </a:rPr>
                        <a:t>-</a:t>
                      </a:r>
                    </a:p>
                  </a:txBody>
                  <a:tcPr anchor="ctr"/>
                </a:tc>
                <a:extLst>
                  <a:ext uri="{0D108BD9-81ED-4DB2-BD59-A6C34878D82A}">
                    <a16:rowId xmlns:a16="http://schemas.microsoft.com/office/drawing/2014/main" val="2854965533"/>
                  </a:ext>
                </a:extLst>
              </a:tr>
              <a:tr h="3346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Number of circuits</a:t>
                      </a:r>
                    </a:p>
                  </a:txBody>
                  <a:tcPr/>
                </a:tc>
                <a:tc>
                  <a:txBody>
                    <a:bodyPr/>
                    <a:lstStyle/>
                    <a:p>
                      <a:pPr algn="ctr"/>
                      <a:r>
                        <a:rPr lang="en-US" sz="1600" dirty="0"/>
                        <a:t>9</a:t>
                      </a:r>
                    </a:p>
                  </a:txBody>
                  <a:tcPr anchor="ctr"/>
                </a:tc>
                <a:tc>
                  <a:txBody>
                    <a:bodyPr/>
                    <a:lstStyle/>
                    <a:p>
                      <a:pPr algn="ctr"/>
                      <a:r>
                        <a:rPr lang="en-US" sz="1600" dirty="0"/>
                        <a:t>3</a:t>
                      </a:r>
                    </a:p>
                  </a:txBody>
                  <a:tcPr anchor="ctr"/>
                </a:tc>
                <a:tc>
                  <a:txBody>
                    <a:bodyPr/>
                    <a:lstStyle/>
                    <a:p>
                      <a:pPr algn="ctr"/>
                      <a:r>
                        <a:rPr lang="en-US" sz="1600" b="1" kern="1200" dirty="0">
                          <a:solidFill>
                            <a:srgbClr val="A13034"/>
                          </a:solidFill>
                          <a:latin typeface="+mn-lt"/>
                          <a:ea typeface="+mn-ea"/>
                          <a:cs typeface="+mn-cs"/>
                        </a:rPr>
                        <a:t>-</a:t>
                      </a:r>
                    </a:p>
                  </a:txBody>
                  <a:tcPr anchor="ctr"/>
                </a:tc>
                <a:extLst>
                  <a:ext uri="{0D108BD9-81ED-4DB2-BD59-A6C34878D82A}">
                    <a16:rowId xmlns:a16="http://schemas.microsoft.com/office/drawing/2014/main" val="2935780522"/>
                  </a:ext>
                </a:extLst>
              </a:tr>
              <a:tr h="370840">
                <a:tc>
                  <a:txBody>
                    <a:bodyPr/>
                    <a:lstStyle/>
                    <a:p>
                      <a:r>
                        <a:rPr lang="en-US" sz="1600" dirty="0"/>
                        <a:t>Core height (mm)</a:t>
                      </a:r>
                    </a:p>
                  </a:txBody>
                  <a:tcPr/>
                </a:tc>
                <a:tc>
                  <a:txBody>
                    <a:bodyPr/>
                    <a:lstStyle/>
                    <a:p>
                      <a:pPr algn="ctr"/>
                      <a:r>
                        <a:rPr lang="en-US" sz="1600" dirty="0"/>
                        <a:t>100</a:t>
                      </a:r>
                    </a:p>
                  </a:txBody>
                  <a:tcPr anchor="ctr"/>
                </a:tc>
                <a:tc>
                  <a:txBody>
                    <a:bodyPr/>
                    <a:lstStyle/>
                    <a:p>
                      <a:pPr algn="ctr"/>
                      <a:r>
                        <a:rPr lang="en-US" sz="1600" dirty="0"/>
                        <a:t>100</a:t>
                      </a:r>
                    </a:p>
                  </a:txBody>
                  <a:tcPr anchor="ctr"/>
                </a:tc>
                <a:tc>
                  <a:txBody>
                    <a:bodyPr/>
                    <a:lstStyle/>
                    <a:p>
                      <a:pPr algn="ctr"/>
                      <a:r>
                        <a:rPr lang="en-US" sz="1600" b="1" kern="1200" dirty="0">
                          <a:solidFill>
                            <a:srgbClr val="A13034"/>
                          </a:solidFill>
                          <a:latin typeface="+mn-lt"/>
                          <a:ea typeface="+mn-ea"/>
                          <a:cs typeface="+mn-cs"/>
                        </a:rPr>
                        <a:t>-</a:t>
                      </a:r>
                    </a:p>
                  </a:txBody>
                  <a:tcPr anchor="ctr"/>
                </a:tc>
                <a:extLst>
                  <a:ext uri="{0D108BD9-81ED-4DB2-BD59-A6C34878D82A}">
                    <a16:rowId xmlns:a16="http://schemas.microsoft.com/office/drawing/2014/main" val="34774843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Core depth (mm)</a:t>
                      </a:r>
                    </a:p>
                  </a:txBody>
                  <a:tcPr/>
                </a:tc>
                <a:tc>
                  <a:txBody>
                    <a:bodyPr/>
                    <a:lstStyle/>
                    <a:p>
                      <a:pPr algn="ctr"/>
                      <a:r>
                        <a:rPr lang="en-US" sz="1600" dirty="0"/>
                        <a:t>125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400</a:t>
                      </a:r>
                    </a:p>
                  </a:txBody>
                  <a:tcPr anchor="ctr"/>
                </a:tc>
                <a:tc>
                  <a:txBody>
                    <a:bodyPr/>
                    <a:lstStyle/>
                    <a:p>
                      <a:pPr algn="ctr"/>
                      <a:r>
                        <a:rPr lang="en-US" sz="1600" b="1" kern="1200" dirty="0">
                          <a:solidFill>
                            <a:srgbClr val="A13034"/>
                          </a:solidFill>
                          <a:latin typeface="+mn-lt"/>
                          <a:ea typeface="+mn-ea"/>
                          <a:cs typeface="+mn-cs"/>
                        </a:rPr>
                        <a:t>-275 mm</a:t>
                      </a:r>
                    </a:p>
                  </a:txBody>
                  <a:tcPr anchor="ctr"/>
                </a:tc>
                <a:extLst>
                  <a:ext uri="{0D108BD9-81ED-4DB2-BD59-A6C34878D82A}">
                    <a16:rowId xmlns:a16="http://schemas.microsoft.com/office/drawing/2014/main" val="2626783907"/>
                  </a:ext>
                </a:extLst>
              </a:tr>
              <a:tr h="370840">
                <a:tc>
                  <a:txBody>
                    <a:bodyPr/>
                    <a:lstStyle/>
                    <a:p>
                      <a:r>
                        <a:rPr lang="en-US" sz="1600" dirty="0"/>
                        <a:t>Finned length (mm)</a:t>
                      </a:r>
                    </a:p>
                  </a:txBody>
                  <a:tcPr/>
                </a:tc>
                <a:tc>
                  <a:txBody>
                    <a:bodyPr/>
                    <a:lstStyle/>
                    <a:p>
                      <a:pPr algn="ctr"/>
                      <a:r>
                        <a:rPr lang="en-US" sz="1600" dirty="0"/>
                        <a:t>3400</a:t>
                      </a:r>
                    </a:p>
                  </a:txBody>
                  <a:tcPr anchor="ctr"/>
                </a:tc>
                <a:tc>
                  <a:txBody>
                    <a:bodyPr/>
                    <a:lstStyle/>
                    <a:p>
                      <a:pPr algn="ctr"/>
                      <a:r>
                        <a:rPr lang="en-US" sz="1600" dirty="0"/>
                        <a:t>3400</a:t>
                      </a:r>
                    </a:p>
                  </a:txBody>
                  <a:tcPr anchor="ctr"/>
                </a:tc>
                <a:tc>
                  <a:txBody>
                    <a:bodyPr/>
                    <a:lstStyle/>
                    <a:p>
                      <a:pPr algn="ctr"/>
                      <a:r>
                        <a:rPr lang="en-US" sz="1600" b="1" dirty="0">
                          <a:solidFill>
                            <a:srgbClr val="A13034"/>
                          </a:solidFill>
                        </a:rPr>
                        <a:t>-</a:t>
                      </a:r>
                    </a:p>
                  </a:txBody>
                  <a:tcPr anchor="ctr"/>
                </a:tc>
                <a:extLst>
                  <a:ext uri="{0D108BD9-81ED-4DB2-BD59-A6C34878D82A}">
                    <a16:rowId xmlns:a16="http://schemas.microsoft.com/office/drawing/2014/main" val="556528012"/>
                  </a:ext>
                </a:extLst>
              </a:tr>
              <a:tr h="370840">
                <a:tc>
                  <a:txBody>
                    <a:bodyPr/>
                    <a:lstStyle/>
                    <a:p>
                      <a:r>
                        <a:rPr lang="en-US" sz="1600" dirty="0"/>
                        <a:t>Fin surface area (m</a:t>
                      </a:r>
                      <a:r>
                        <a:rPr lang="en-US" sz="1600" baseline="30000" dirty="0"/>
                        <a:t>2</a:t>
                      </a:r>
                      <a:r>
                        <a:rPr lang="en-US" sz="1600" dirty="0"/>
                        <a:t>)</a:t>
                      </a:r>
                    </a:p>
                  </a:txBody>
                  <a:tcPr/>
                </a:tc>
                <a:tc>
                  <a:txBody>
                    <a:bodyPr/>
                    <a:lstStyle/>
                    <a:p>
                      <a:pPr algn="ctr"/>
                      <a:r>
                        <a:rPr lang="en-US" sz="1600" dirty="0"/>
                        <a:t>14.1</a:t>
                      </a:r>
                    </a:p>
                  </a:txBody>
                  <a:tcPr anchor="ctr"/>
                </a:tc>
                <a:tc>
                  <a:txBody>
                    <a:bodyPr/>
                    <a:lstStyle/>
                    <a:p>
                      <a:pPr algn="ctr"/>
                      <a:r>
                        <a:rPr lang="en-US" sz="1600" dirty="0"/>
                        <a:t>13.6</a:t>
                      </a:r>
                    </a:p>
                  </a:txBody>
                  <a:tcPr anchor="ctr"/>
                </a:tc>
                <a:tc>
                  <a:txBody>
                    <a:bodyPr/>
                    <a:lstStyle/>
                    <a:p>
                      <a:pPr algn="ctr"/>
                      <a:r>
                        <a:rPr lang="en-US" sz="1600" b="1" dirty="0">
                          <a:solidFill>
                            <a:srgbClr val="A13034"/>
                          </a:solidFill>
                        </a:rPr>
                        <a:t>0.5 m</a:t>
                      </a:r>
                      <a:r>
                        <a:rPr lang="en-US" sz="1600" b="1" baseline="30000" dirty="0">
                          <a:solidFill>
                            <a:srgbClr val="A13034"/>
                          </a:solidFill>
                        </a:rPr>
                        <a:t>2</a:t>
                      </a:r>
                    </a:p>
                  </a:txBody>
                  <a:tcPr anchor="ctr"/>
                </a:tc>
                <a:extLst>
                  <a:ext uri="{0D108BD9-81ED-4DB2-BD59-A6C34878D82A}">
                    <a16:rowId xmlns:a16="http://schemas.microsoft.com/office/drawing/2014/main" val="625180488"/>
                  </a:ext>
                </a:extLst>
              </a:tr>
              <a:tr h="370840">
                <a:tc>
                  <a:txBody>
                    <a:bodyPr/>
                    <a:lstStyle/>
                    <a:p>
                      <a:r>
                        <a:rPr lang="en-US" sz="1600" dirty="0"/>
                        <a:t>Total coil surface area (m</a:t>
                      </a:r>
                      <a:r>
                        <a:rPr lang="en-US" sz="1600" baseline="30000" dirty="0"/>
                        <a:t>2</a:t>
                      </a:r>
                      <a:r>
                        <a:rPr lang="en-US" sz="1600" dirty="0"/>
                        <a:t>)</a:t>
                      </a:r>
                    </a:p>
                  </a:txBody>
                  <a:tcPr/>
                </a:tc>
                <a:tc>
                  <a:txBody>
                    <a:bodyPr/>
                    <a:lstStyle/>
                    <a:p>
                      <a:pPr algn="ctr"/>
                      <a:r>
                        <a:rPr lang="en-US" sz="1600" dirty="0"/>
                        <a:t>15.6</a:t>
                      </a:r>
                    </a:p>
                  </a:txBody>
                  <a:tcPr anchor="ctr"/>
                </a:tc>
                <a:tc>
                  <a:txBody>
                    <a:bodyPr/>
                    <a:lstStyle/>
                    <a:p>
                      <a:pPr algn="ctr"/>
                      <a:r>
                        <a:rPr lang="en-US" sz="1600" dirty="0"/>
                        <a:t>15.4</a:t>
                      </a:r>
                    </a:p>
                  </a:txBody>
                  <a:tcPr anchor="ctr"/>
                </a:tc>
                <a:tc>
                  <a:txBody>
                    <a:bodyPr/>
                    <a:lstStyle/>
                    <a:p>
                      <a:pPr algn="ctr"/>
                      <a:r>
                        <a:rPr lang="en-US" sz="1600" b="1" dirty="0">
                          <a:solidFill>
                            <a:srgbClr val="A13034"/>
                          </a:solidFill>
                        </a:rPr>
                        <a:t>0.2 m</a:t>
                      </a:r>
                      <a:r>
                        <a:rPr lang="en-US" sz="1600" b="1" baseline="30000" dirty="0">
                          <a:solidFill>
                            <a:srgbClr val="A13034"/>
                          </a:solidFill>
                        </a:rPr>
                        <a:t>2</a:t>
                      </a:r>
                    </a:p>
                  </a:txBody>
                  <a:tcPr anchor="ctr"/>
                </a:tc>
                <a:extLst>
                  <a:ext uri="{0D108BD9-81ED-4DB2-BD59-A6C34878D82A}">
                    <a16:rowId xmlns:a16="http://schemas.microsoft.com/office/drawing/2014/main" val="3514227823"/>
                  </a:ext>
                </a:extLst>
              </a:tr>
              <a:tr h="370840">
                <a:tc>
                  <a:txBody>
                    <a:bodyPr/>
                    <a:lstStyle/>
                    <a:p>
                      <a:r>
                        <a:rPr lang="en-US" sz="1600" dirty="0"/>
                        <a:t>Compactness ratio (m2/m3)</a:t>
                      </a:r>
                    </a:p>
                  </a:txBody>
                  <a:tcPr/>
                </a:tc>
                <a:tc>
                  <a:txBody>
                    <a:bodyPr/>
                    <a:lstStyle/>
                    <a:p>
                      <a:pPr algn="ctr"/>
                      <a:r>
                        <a:rPr lang="en-US" sz="1600" dirty="0"/>
                        <a:t>367.45</a:t>
                      </a:r>
                    </a:p>
                  </a:txBody>
                  <a:tcPr anchor="ctr"/>
                </a:tc>
                <a:tc>
                  <a:txBody>
                    <a:bodyPr/>
                    <a:lstStyle/>
                    <a:p>
                      <a:pPr algn="ctr"/>
                      <a:r>
                        <a:rPr lang="en-US" sz="1600" dirty="0"/>
                        <a:t>113.15</a:t>
                      </a:r>
                    </a:p>
                  </a:txBody>
                  <a:tcPr anchor="ctr"/>
                </a:tc>
                <a:tc>
                  <a:txBody>
                    <a:bodyPr/>
                    <a:lstStyle/>
                    <a:p>
                      <a:pPr algn="ctr"/>
                      <a:r>
                        <a:rPr lang="en-US" sz="1600" b="1" dirty="0">
                          <a:solidFill>
                            <a:srgbClr val="A13034"/>
                          </a:solidFill>
                        </a:rPr>
                        <a:t>225 %</a:t>
                      </a:r>
                    </a:p>
                  </a:txBody>
                  <a:tcPr anchor="ctr"/>
                </a:tc>
                <a:extLst>
                  <a:ext uri="{0D108BD9-81ED-4DB2-BD59-A6C34878D82A}">
                    <a16:rowId xmlns:a16="http://schemas.microsoft.com/office/drawing/2014/main" val="11684249"/>
                  </a:ext>
                </a:extLst>
              </a:tr>
              <a:tr h="370840">
                <a:tc>
                  <a:txBody>
                    <a:bodyPr/>
                    <a:lstStyle/>
                    <a:p>
                      <a:r>
                        <a:rPr lang="en-US" sz="1600" dirty="0"/>
                        <a:t>Total Fluid Volume (L)</a:t>
                      </a:r>
                    </a:p>
                  </a:txBody>
                  <a:tcPr/>
                </a:tc>
                <a:tc>
                  <a:txBody>
                    <a:bodyPr/>
                    <a:lstStyle/>
                    <a:p>
                      <a:pPr algn="ctr"/>
                      <a:r>
                        <a:rPr lang="en-US" sz="1600" dirty="0"/>
                        <a:t>1.92</a:t>
                      </a:r>
                    </a:p>
                  </a:txBody>
                  <a:tcPr anchor="ctr"/>
                </a:tc>
                <a:tc>
                  <a:txBody>
                    <a:bodyPr/>
                    <a:lstStyle/>
                    <a:p>
                      <a:pPr algn="ctr"/>
                      <a:r>
                        <a:rPr lang="en-US" sz="1600" dirty="0"/>
                        <a:t>3.13</a:t>
                      </a:r>
                    </a:p>
                  </a:txBody>
                  <a:tcPr anchor="ctr"/>
                </a:tc>
                <a:tc>
                  <a:txBody>
                    <a:bodyPr/>
                    <a:lstStyle/>
                    <a:p>
                      <a:pPr algn="ctr"/>
                      <a:r>
                        <a:rPr lang="en-US" sz="1600" b="1" dirty="0">
                          <a:solidFill>
                            <a:srgbClr val="A13034"/>
                          </a:solidFill>
                        </a:rPr>
                        <a:t>-1.21 L</a:t>
                      </a:r>
                    </a:p>
                  </a:txBody>
                  <a:tcPr anchor="ctr"/>
                </a:tc>
                <a:extLst>
                  <a:ext uri="{0D108BD9-81ED-4DB2-BD59-A6C34878D82A}">
                    <a16:rowId xmlns:a16="http://schemas.microsoft.com/office/drawing/2014/main" val="2498795750"/>
                  </a:ext>
                </a:extLst>
              </a:tr>
              <a:tr h="370840">
                <a:tc>
                  <a:txBody>
                    <a:bodyPr/>
                    <a:lstStyle/>
                    <a:p>
                      <a:r>
                        <a:rPr lang="en-US" sz="1600" dirty="0"/>
                        <a:t>Total Mass Inventory (g)</a:t>
                      </a:r>
                    </a:p>
                  </a:txBody>
                  <a:tcPr/>
                </a:tc>
                <a:tc>
                  <a:txBody>
                    <a:bodyPr/>
                    <a:lstStyle/>
                    <a:p>
                      <a:pPr algn="ctr"/>
                      <a:r>
                        <a:rPr lang="en-US" sz="1600" dirty="0"/>
                        <a:t>63.5</a:t>
                      </a:r>
                    </a:p>
                  </a:txBody>
                  <a:tcPr anchor="ctr"/>
                </a:tc>
                <a:tc>
                  <a:txBody>
                    <a:bodyPr/>
                    <a:lstStyle/>
                    <a:p>
                      <a:pPr algn="ctr"/>
                      <a:r>
                        <a:rPr lang="en-US" sz="1600" dirty="0"/>
                        <a:t>155.3</a:t>
                      </a:r>
                    </a:p>
                  </a:txBody>
                  <a:tcPr anchor="ctr"/>
                </a:tc>
                <a:tc>
                  <a:txBody>
                    <a:bodyPr/>
                    <a:lstStyle/>
                    <a:p>
                      <a:pPr algn="ctr"/>
                      <a:r>
                        <a:rPr lang="en-US" sz="1600" b="1" dirty="0">
                          <a:solidFill>
                            <a:srgbClr val="A13034"/>
                          </a:solidFill>
                        </a:rPr>
                        <a:t>-91.8 g</a:t>
                      </a:r>
                    </a:p>
                  </a:txBody>
                  <a:tcPr anchor="ctr"/>
                </a:tc>
                <a:extLst>
                  <a:ext uri="{0D108BD9-81ED-4DB2-BD59-A6C34878D82A}">
                    <a16:rowId xmlns:a16="http://schemas.microsoft.com/office/drawing/2014/main" val="1232497522"/>
                  </a:ext>
                </a:extLst>
              </a:tr>
            </a:tbl>
          </a:graphicData>
        </a:graphic>
      </p:graphicFrame>
      <p:sp>
        <p:nvSpPr>
          <p:cNvPr id="9" name="TextBox 8"/>
          <p:cNvSpPr txBox="1"/>
          <p:nvPr/>
        </p:nvSpPr>
        <p:spPr>
          <a:xfrm>
            <a:off x="-38989" y="639574"/>
            <a:ext cx="9144000"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Comparison of geometries between the two evaporators is summarized next</a:t>
            </a:r>
          </a:p>
        </p:txBody>
      </p:sp>
      <p:sp>
        <p:nvSpPr>
          <p:cNvPr id="8" name="TextBox 7">
            <a:extLst>
              <a:ext uri="{FF2B5EF4-FFF2-40B4-BE49-F238E27FC236}">
                <a16:creationId xmlns:a16="http://schemas.microsoft.com/office/drawing/2014/main" id="{8A2947A9-47AA-4980-B883-49314ED4B92B}"/>
              </a:ext>
            </a:extLst>
          </p:cNvPr>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Staggered Evap.</a:t>
            </a:r>
          </a:p>
        </p:txBody>
      </p:sp>
    </p:spTree>
    <p:extLst>
      <p:ext uri="{BB962C8B-B14F-4D97-AF65-F5344CB8AC3E}">
        <p14:creationId xmlns:p14="http://schemas.microsoft.com/office/powerpoint/2010/main" val="5975097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48</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8" name="TextBox 7">
            <a:extLst>
              <a:ext uri="{FF2B5EF4-FFF2-40B4-BE49-F238E27FC236}">
                <a16:creationId xmlns:a16="http://schemas.microsoft.com/office/drawing/2014/main" id="{E1ED8D0A-791B-4342-A081-147F9778075A}"/>
              </a:ext>
            </a:extLst>
          </p:cNvPr>
          <p:cNvSpPr txBox="1"/>
          <p:nvPr/>
        </p:nvSpPr>
        <p:spPr>
          <a:xfrm>
            <a:off x="0" y="771798"/>
            <a:ext cx="9144000" cy="1323439"/>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Furthermore, it is expected that the modified system has a </a:t>
            </a:r>
            <a:r>
              <a:rPr lang="en-US" sz="1600" b="1" dirty="0">
                <a:solidFill>
                  <a:srgbClr val="A13034"/>
                </a:solidFill>
              </a:rPr>
              <a:t>7.4 K</a:t>
            </a:r>
            <a:r>
              <a:rPr lang="en-US" sz="1600" dirty="0"/>
              <a:t> of subcooling, as shown in the next figure.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Also, the refrigerant-side pressured drop in the new evaporator significantly decreased by </a:t>
            </a:r>
            <a:r>
              <a:rPr lang="en-US" sz="1600" b="1" dirty="0">
                <a:solidFill>
                  <a:srgbClr val="A13034"/>
                </a:solidFill>
              </a:rPr>
              <a:t>43 kPa</a:t>
            </a:r>
            <a:r>
              <a:rPr lang="en-US" sz="1600" dirty="0"/>
              <a:t>, compared to the Evap_Exp_V2.</a:t>
            </a:r>
          </a:p>
        </p:txBody>
      </p:sp>
      <p:pic>
        <p:nvPicPr>
          <p:cNvPr id="4" name="Picture 3" descr="A screenshot of a social media post&#10;&#10;Description generated with very high confidence">
            <a:extLst>
              <a:ext uri="{FF2B5EF4-FFF2-40B4-BE49-F238E27FC236}">
                <a16:creationId xmlns:a16="http://schemas.microsoft.com/office/drawing/2014/main" id="{18DBAE58-55FE-4CE2-A259-195CE44F5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53" y="2095237"/>
            <a:ext cx="7753148" cy="4120030"/>
          </a:xfrm>
          <a:prstGeom prst="rect">
            <a:avLst/>
          </a:prstGeom>
        </p:spPr>
      </p:pic>
      <p:sp>
        <p:nvSpPr>
          <p:cNvPr id="9" name="TextBox 8">
            <a:extLst>
              <a:ext uri="{FF2B5EF4-FFF2-40B4-BE49-F238E27FC236}">
                <a16:creationId xmlns:a16="http://schemas.microsoft.com/office/drawing/2014/main" id="{DF8F480D-9773-432B-814E-661A809F7818}"/>
              </a:ext>
            </a:extLst>
          </p:cNvPr>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Staggered Evap.</a:t>
            </a:r>
          </a:p>
        </p:txBody>
      </p:sp>
    </p:spTree>
    <p:extLst>
      <p:ext uri="{BB962C8B-B14F-4D97-AF65-F5344CB8AC3E}">
        <p14:creationId xmlns:p14="http://schemas.microsoft.com/office/powerpoint/2010/main" val="29727405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6457C-6A68-402F-87A1-4A2AD753A10C}"/>
              </a:ext>
            </a:extLst>
          </p:cNvPr>
          <p:cNvSpPr/>
          <p:nvPr/>
        </p:nvSpPr>
        <p:spPr>
          <a:xfrm>
            <a:off x="2675823" y="1394229"/>
            <a:ext cx="4167739" cy="4092171"/>
          </a:xfrm>
          <a:prstGeom prst="rect">
            <a:avLst/>
          </a:prstGeom>
          <a:solidFill>
            <a:schemeClr val="bg2">
              <a:lumMod val="20000"/>
              <a:lumOff val="80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29" name="Group 28">
            <a:extLst>
              <a:ext uri="{FF2B5EF4-FFF2-40B4-BE49-F238E27FC236}">
                <a16:creationId xmlns:a16="http://schemas.microsoft.com/office/drawing/2014/main" id="{FFFBEBF6-30A5-4B8C-A0E1-30CDC8CB66C0}"/>
              </a:ext>
            </a:extLst>
          </p:cNvPr>
          <p:cNvGrpSpPr/>
          <p:nvPr/>
        </p:nvGrpSpPr>
        <p:grpSpPr>
          <a:xfrm>
            <a:off x="1049419" y="3925454"/>
            <a:ext cx="2838923" cy="1284710"/>
            <a:chOff x="1049419" y="4495001"/>
            <a:chExt cx="2838923" cy="619066"/>
          </a:xfrm>
        </p:grpSpPr>
        <p:cxnSp>
          <p:nvCxnSpPr>
            <p:cNvPr id="20" name="Straight Connector 19">
              <a:extLst>
                <a:ext uri="{FF2B5EF4-FFF2-40B4-BE49-F238E27FC236}">
                  <a16:creationId xmlns:a16="http://schemas.microsoft.com/office/drawing/2014/main" id="{79788CB8-42E4-4610-B71F-C0B5886C2DBF}"/>
                </a:ext>
              </a:extLst>
            </p:cNvPr>
            <p:cNvCxnSpPr>
              <a:cxnSpLocks/>
            </p:cNvCxnSpPr>
            <p:nvPr/>
          </p:nvCxnSpPr>
          <p:spPr>
            <a:xfrm flipH="1">
              <a:off x="2098307" y="4947385"/>
              <a:ext cx="1405289"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809DF5-0469-467B-BC20-26F018CAEF94}"/>
                </a:ext>
              </a:extLst>
            </p:cNvPr>
            <p:cNvCxnSpPr>
              <a:cxnSpLocks/>
            </p:cNvCxnSpPr>
            <p:nvPr/>
          </p:nvCxnSpPr>
          <p:spPr>
            <a:xfrm flipH="1">
              <a:off x="2098307" y="4495001"/>
              <a:ext cx="1790035"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3F96EDE-C1C1-4292-9CCB-326FD8EFD409}"/>
                </a:ext>
              </a:extLst>
            </p:cNvPr>
            <p:cNvCxnSpPr/>
            <p:nvPr/>
          </p:nvCxnSpPr>
          <p:spPr>
            <a:xfrm>
              <a:off x="2348564" y="4495001"/>
              <a:ext cx="0" cy="452384"/>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36B37FA-F2DD-4CA1-9311-EDF570ACD72C}"/>
                </a:ext>
              </a:extLst>
            </p:cNvPr>
            <p:cNvSpPr txBox="1"/>
            <p:nvPr/>
          </p:nvSpPr>
          <p:spPr>
            <a:xfrm>
              <a:off x="1049419" y="4744735"/>
              <a:ext cx="1352350" cy="369332"/>
            </a:xfrm>
            <a:prstGeom prst="rect">
              <a:avLst/>
            </a:prstGeom>
            <a:noFill/>
          </p:spPr>
          <p:txBody>
            <a:bodyPr wrap="square" rtlCol="0">
              <a:spAutoFit/>
            </a:bodyPr>
            <a:lstStyle/>
            <a:p>
              <a:r>
                <a:rPr lang="en-US" b="1" dirty="0">
                  <a:solidFill>
                    <a:srgbClr val="A13034"/>
                  </a:solidFill>
                </a:rPr>
                <a:t>TS=20 mm</a:t>
              </a:r>
              <a:endParaRPr lang="es-ES" b="1" dirty="0">
                <a:solidFill>
                  <a:srgbClr val="A13034"/>
                </a:solidFill>
              </a:endParaRPr>
            </a:p>
          </p:txBody>
        </p:sp>
      </p:grpSp>
      <p:grpSp>
        <p:nvGrpSpPr>
          <p:cNvPr id="28" name="Group 27">
            <a:extLst>
              <a:ext uri="{FF2B5EF4-FFF2-40B4-BE49-F238E27FC236}">
                <a16:creationId xmlns:a16="http://schemas.microsoft.com/office/drawing/2014/main" id="{030152BF-8663-485A-81A9-74571B8D61BC}"/>
              </a:ext>
            </a:extLst>
          </p:cNvPr>
          <p:cNvGrpSpPr/>
          <p:nvPr/>
        </p:nvGrpSpPr>
        <p:grpSpPr>
          <a:xfrm>
            <a:off x="3111077" y="4289005"/>
            <a:ext cx="2237066" cy="1118518"/>
            <a:chOff x="3027953" y="4372129"/>
            <a:chExt cx="2237066" cy="1118518"/>
          </a:xfrm>
        </p:grpSpPr>
        <p:cxnSp>
          <p:nvCxnSpPr>
            <p:cNvPr id="19" name="Straight Connector 18">
              <a:extLst>
                <a:ext uri="{FF2B5EF4-FFF2-40B4-BE49-F238E27FC236}">
                  <a16:creationId xmlns:a16="http://schemas.microsoft.com/office/drawing/2014/main" id="{1AF1D6C3-3986-4908-9A1C-1B54E6603AFB}"/>
                </a:ext>
              </a:extLst>
            </p:cNvPr>
            <p:cNvCxnSpPr>
              <a:cxnSpLocks/>
            </p:cNvCxnSpPr>
            <p:nvPr/>
          </p:nvCxnSpPr>
          <p:spPr>
            <a:xfrm>
              <a:off x="3888341" y="4372129"/>
              <a:ext cx="0" cy="1046896"/>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83068C7-A10E-4DD9-8BBE-4881BBF46BA1}"/>
                </a:ext>
              </a:extLst>
            </p:cNvPr>
            <p:cNvCxnSpPr/>
            <p:nvPr/>
          </p:nvCxnSpPr>
          <p:spPr>
            <a:xfrm>
              <a:off x="3027953" y="4543126"/>
              <a:ext cx="0" cy="875899"/>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D07904A-9041-46AF-9975-2A34A01BE4C1}"/>
                </a:ext>
              </a:extLst>
            </p:cNvPr>
            <p:cNvCxnSpPr>
              <a:cxnSpLocks/>
            </p:cNvCxnSpPr>
            <p:nvPr/>
          </p:nvCxnSpPr>
          <p:spPr>
            <a:xfrm>
              <a:off x="3027953" y="5248028"/>
              <a:ext cx="860388"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FB5A400-0435-41A5-B835-146DE737D7F4}"/>
                </a:ext>
              </a:extLst>
            </p:cNvPr>
            <p:cNvSpPr txBox="1"/>
            <p:nvPr/>
          </p:nvSpPr>
          <p:spPr>
            <a:xfrm>
              <a:off x="3912669" y="5121315"/>
              <a:ext cx="1352350" cy="369332"/>
            </a:xfrm>
            <a:prstGeom prst="rect">
              <a:avLst/>
            </a:prstGeom>
            <a:noFill/>
          </p:spPr>
          <p:txBody>
            <a:bodyPr wrap="square" rtlCol="0">
              <a:spAutoFit/>
            </a:bodyPr>
            <a:lstStyle/>
            <a:p>
              <a:r>
                <a:rPr lang="en-US" b="1" dirty="0">
                  <a:solidFill>
                    <a:srgbClr val="A13034"/>
                  </a:solidFill>
                </a:rPr>
                <a:t>LS=25 mm</a:t>
              </a:r>
              <a:endParaRPr lang="es-ES" b="1" dirty="0">
                <a:solidFill>
                  <a:srgbClr val="A13034"/>
                </a:solidFill>
              </a:endParaRPr>
            </a:p>
          </p:txBody>
        </p:sp>
      </p:grpSp>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35511"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49</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4" name="TextBox 13"/>
          <p:cNvSpPr txBox="1"/>
          <p:nvPr/>
        </p:nvSpPr>
        <p:spPr>
          <a:xfrm>
            <a:off x="-45964" y="5951097"/>
            <a:ext cx="9189964"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Also we have kept the same fin pitch </a:t>
            </a:r>
            <a:r>
              <a:rPr lang="en-US" sz="1600" dirty="0">
                <a:solidFill>
                  <a:srgbClr val="A13034"/>
                </a:solidFill>
              </a:rPr>
              <a:t>5 mm</a:t>
            </a:r>
            <a:r>
              <a:rPr lang="en-US" sz="1600" dirty="0"/>
              <a:t>, fin thickness </a:t>
            </a:r>
            <a:r>
              <a:rPr lang="en-US" sz="1600" dirty="0">
                <a:solidFill>
                  <a:srgbClr val="A13034"/>
                </a:solidFill>
              </a:rPr>
              <a:t>0.08 mm</a:t>
            </a:r>
            <a:r>
              <a:rPr lang="en-US" sz="1600" dirty="0"/>
              <a:t>, and HX width </a:t>
            </a:r>
            <a:r>
              <a:rPr lang="en-US" sz="1600" dirty="0">
                <a:solidFill>
                  <a:srgbClr val="A13034"/>
                </a:solidFill>
              </a:rPr>
              <a:t>3.4 m</a:t>
            </a:r>
            <a:r>
              <a:rPr lang="en-US" sz="1600" dirty="0"/>
              <a:t>.</a:t>
            </a:r>
          </a:p>
        </p:txBody>
      </p:sp>
      <p:sp>
        <p:nvSpPr>
          <p:cNvPr id="8" name="TextBox 7"/>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Inline Evap.</a:t>
            </a:r>
          </a:p>
        </p:txBody>
      </p:sp>
      <p:cxnSp>
        <p:nvCxnSpPr>
          <p:cNvPr id="6" name="Straight Arrow Connector 5">
            <a:extLst>
              <a:ext uri="{FF2B5EF4-FFF2-40B4-BE49-F238E27FC236}">
                <a16:creationId xmlns:a16="http://schemas.microsoft.com/office/drawing/2014/main" id="{324DC513-9EA2-4F0E-9327-4F2F96DDBEB7}"/>
              </a:ext>
            </a:extLst>
          </p:cNvPr>
          <p:cNvCxnSpPr/>
          <p:nvPr/>
        </p:nvCxnSpPr>
        <p:spPr>
          <a:xfrm>
            <a:off x="2550695" y="1394229"/>
            <a:ext cx="0" cy="4092171"/>
          </a:xfrm>
          <a:prstGeom prst="straightConnector1">
            <a:avLst/>
          </a:prstGeom>
          <a:ln w="28575">
            <a:solidFill>
              <a:srgbClr val="A13034"/>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03940217-C4FF-49E2-9C84-164D35375461}"/>
              </a:ext>
            </a:extLst>
          </p:cNvPr>
          <p:cNvSpPr txBox="1"/>
          <p:nvPr/>
        </p:nvSpPr>
        <p:spPr>
          <a:xfrm>
            <a:off x="1438976" y="1628989"/>
            <a:ext cx="1318661" cy="369332"/>
          </a:xfrm>
          <a:prstGeom prst="rect">
            <a:avLst/>
          </a:prstGeom>
          <a:noFill/>
        </p:spPr>
        <p:txBody>
          <a:bodyPr wrap="square" rtlCol="0">
            <a:spAutoFit/>
          </a:bodyPr>
          <a:lstStyle/>
          <a:p>
            <a:r>
              <a:rPr lang="en-US" b="1" dirty="0">
                <a:solidFill>
                  <a:srgbClr val="A13034"/>
                </a:solidFill>
              </a:rPr>
              <a:t>100 mm</a:t>
            </a:r>
            <a:endParaRPr lang="es-ES" b="1" dirty="0">
              <a:solidFill>
                <a:srgbClr val="A13034"/>
              </a:solidFill>
            </a:endParaRPr>
          </a:p>
        </p:txBody>
      </p:sp>
      <p:sp>
        <p:nvSpPr>
          <p:cNvPr id="5" name="TextBox 4">
            <a:extLst>
              <a:ext uri="{FF2B5EF4-FFF2-40B4-BE49-F238E27FC236}">
                <a16:creationId xmlns:a16="http://schemas.microsoft.com/office/drawing/2014/main" id="{BD2C59B0-EAD1-40ED-B41A-2F1F214999A5}"/>
              </a:ext>
            </a:extLst>
          </p:cNvPr>
          <p:cNvSpPr txBox="1"/>
          <p:nvPr/>
        </p:nvSpPr>
        <p:spPr>
          <a:xfrm>
            <a:off x="2752826" y="1448007"/>
            <a:ext cx="640821" cy="369332"/>
          </a:xfrm>
          <a:prstGeom prst="rect">
            <a:avLst/>
          </a:prstGeom>
          <a:noFill/>
        </p:spPr>
        <p:txBody>
          <a:bodyPr wrap="square" rtlCol="0">
            <a:spAutoFit/>
          </a:bodyPr>
          <a:lstStyle/>
          <a:p>
            <a:r>
              <a:rPr lang="es-ES" dirty="0"/>
              <a:t>Fin</a:t>
            </a:r>
          </a:p>
        </p:txBody>
      </p:sp>
      <p:cxnSp>
        <p:nvCxnSpPr>
          <p:cNvPr id="12" name="Straight Arrow Connector 11">
            <a:extLst>
              <a:ext uri="{FF2B5EF4-FFF2-40B4-BE49-F238E27FC236}">
                <a16:creationId xmlns:a16="http://schemas.microsoft.com/office/drawing/2014/main" id="{6A8FBB15-0A97-4931-BAEC-08ECCB6AA96C}"/>
              </a:ext>
            </a:extLst>
          </p:cNvPr>
          <p:cNvCxnSpPr/>
          <p:nvPr/>
        </p:nvCxnSpPr>
        <p:spPr>
          <a:xfrm>
            <a:off x="2675823" y="5609272"/>
            <a:ext cx="4167739"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EA8AE63-5A02-45AB-81B9-6F8D4E66AA7D}"/>
              </a:ext>
            </a:extLst>
          </p:cNvPr>
          <p:cNvSpPr txBox="1"/>
          <p:nvPr/>
        </p:nvSpPr>
        <p:spPr>
          <a:xfrm>
            <a:off x="5823284" y="5645510"/>
            <a:ext cx="1318661" cy="369332"/>
          </a:xfrm>
          <a:prstGeom prst="rect">
            <a:avLst/>
          </a:prstGeom>
          <a:noFill/>
        </p:spPr>
        <p:txBody>
          <a:bodyPr wrap="square" rtlCol="0">
            <a:spAutoFit/>
          </a:bodyPr>
          <a:lstStyle/>
          <a:p>
            <a:r>
              <a:rPr lang="en-US" b="1" dirty="0">
                <a:solidFill>
                  <a:srgbClr val="A13034"/>
                </a:solidFill>
              </a:rPr>
              <a:t>125 mm</a:t>
            </a:r>
            <a:endParaRPr lang="es-ES" b="1" dirty="0">
              <a:solidFill>
                <a:srgbClr val="A13034"/>
              </a:solidFill>
            </a:endParaRPr>
          </a:p>
        </p:txBody>
      </p:sp>
      <p:sp>
        <p:nvSpPr>
          <p:cNvPr id="32" name="Rectangle 31">
            <a:extLst>
              <a:ext uri="{FF2B5EF4-FFF2-40B4-BE49-F238E27FC236}">
                <a16:creationId xmlns:a16="http://schemas.microsoft.com/office/drawing/2014/main" id="{D57837DE-D7A9-4857-8E5E-A10E98AB7A82}"/>
              </a:ext>
            </a:extLst>
          </p:cNvPr>
          <p:cNvSpPr/>
          <p:nvPr/>
        </p:nvSpPr>
        <p:spPr>
          <a:xfrm>
            <a:off x="7050503" y="1308143"/>
            <a:ext cx="1971198" cy="828637"/>
          </a:xfrm>
          <a:prstGeom prst="rect">
            <a:avLst/>
          </a:prstGeom>
          <a:solidFill>
            <a:srgbClr val="C0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5x4_InLin_9c_V4</a:t>
            </a:r>
            <a:endParaRPr lang="en-US" dirty="0"/>
          </a:p>
        </p:txBody>
      </p:sp>
      <p:sp>
        <p:nvSpPr>
          <p:cNvPr id="33" name="Right Arrow 71">
            <a:extLst>
              <a:ext uri="{FF2B5EF4-FFF2-40B4-BE49-F238E27FC236}">
                <a16:creationId xmlns:a16="http://schemas.microsoft.com/office/drawing/2014/main" id="{BADA4B22-F03A-4C1C-AA55-D968BD540CFE}"/>
              </a:ext>
            </a:extLst>
          </p:cNvPr>
          <p:cNvSpPr/>
          <p:nvPr/>
        </p:nvSpPr>
        <p:spPr>
          <a:xfrm>
            <a:off x="482967" y="2463018"/>
            <a:ext cx="1823912" cy="164626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t>Air</a:t>
            </a:r>
            <a:endParaRPr lang="en-US" sz="2800" dirty="0"/>
          </a:p>
        </p:txBody>
      </p:sp>
      <p:sp>
        <p:nvSpPr>
          <p:cNvPr id="35" name="TextBox 34">
            <a:extLst>
              <a:ext uri="{FF2B5EF4-FFF2-40B4-BE49-F238E27FC236}">
                <a16:creationId xmlns:a16="http://schemas.microsoft.com/office/drawing/2014/main" id="{3B5AB3D7-79EA-4EB2-9E2B-7D7FBB57B6E4}"/>
              </a:ext>
            </a:extLst>
          </p:cNvPr>
          <p:cNvSpPr txBox="1"/>
          <p:nvPr/>
        </p:nvSpPr>
        <p:spPr>
          <a:xfrm>
            <a:off x="0" y="653143"/>
            <a:ext cx="9144000"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same previous evaporator is used but the tubes are in inline configuration:</a:t>
            </a:r>
          </a:p>
        </p:txBody>
      </p:sp>
      <p:pic>
        <p:nvPicPr>
          <p:cNvPr id="3" name="Picture 2">
            <a:extLst>
              <a:ext uri="{FF2B5EF4-FFF2-40B4-BE49-F238E27FC236}">
                <a16:creationId xmlns:a16="http://schemas.microsoft.com/office/drawing/2014/main" id="{9DD81372-4B9B-4A95-A0F0-646B4C8D0DE6}"/>
              </a:ext>
            </a:extLst>
          </p:cNvPr>
          <p:cNvPicPr>
            <a:picLocks noChangeAspect="1"/>
          </p:cNvPicPr>
          <p:nvPr/>
        </p:nvPicPr>
        <p:blipFill>
          <a:blip r:embed="rId5"/>
          <a:stretch>
            <a:fillRect/>
          </a:stretch>
        </p:blipFill>
        <p:spPr>
          <a:xfrm>
            <a:off x="2877715" y="1797333"/>
            <a:ext cx="3743454" cy="3310186"/>
          </a:xfrm>
          <a:prstGeom prst="rect">
            <a:avLst/>
          </a:prstGeom>
        </p:spPr>
      </p:pic>
      <p:grpSp>
        <p:nvGrpSpPr>
          <p:cNvPr id="17" name="Group 16">
            <a:extLst>
              <a:ext uri="{FF2B5EF4-FFF2-40B4-BE49-F238E27FC236}">
                <a16:creationId xmlns:a16="http://schemas.microsoft.com/office/drawing/2014/main" id="{CA1666D4-246A-4497-8E2A-723BD3D36008}"/>
              </a:ext>
            </a:extLst>
          </p:cNvPr>
          <p:cNvGrpSpPr/>
          <p:nvPr/>
        </p:nvGrpSpPr>
        <p:grpSpPr>
          <a:xfrm>
            <a:off x="6199200" y="4165453"/>
            <a:ext cx="2224461" cy="860684"/>
            <a:chOff x="6000108" y="4229811"/>
            <a:chExt cx="2224461" cy="860684"/>
          </a:xfrm>
        </p:grpSpPr>
        <p:cxnSp>
          <p:nvCxnSpPr>
            <p:cNvPr id="10" name="Straight Arrow Connector 9">
              <a:extLst>
                <a:ext uri="{FF2B5EF4-FFF2-40B4-BE49-F238E27FC236}">
                  <a16:creationId xmlns:a16="http://schemas.microsoft.com/office/drawing/2014/main" id="{C3DDB44C-806F-4D1C-B633-5AA0598C0D84}"/>
                </a:ext>
              </a:extLst>
            </p:cNvPr>
            <p:cNvCxnSpPr>
              <a:cxnSpLocks/>
            </p:cNvCxnSpPr>
            <p:nvPr/>
          </p:nvCxnSpPr>
          <p:spPr>
            <a:xfrm flipV="1">
              <a:off x="6000108" y="4824509"/>
              <a:ext cx="357221" cy="265986"/>
            </a:xfrm>
            <a:prstGeom prst="straightConnector1">
              <a:avLst/>
            </a:prstGeom>
            <a:ln w="28575">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60D4E8-4BEA-46F9-958E-4FE09AFEC6F5}"/>
                </a:ext>
              </a:extLst>
            </p:cNvPr>
            <p:cNvSpPr txBox="1"/>
            <p:nvPr/>
          </p:nvSpPr>
          <p:spPr>
            <a:xfrm>
              <a:off x="6482614" y="4229811"/>
              <a:ext cx="1741955" cy="584775"/>
            </a:xfrm>
            <a:prstGeom prst="rect">
              <a:avLst/>
            </a:prstGeom>
            <a:solidFill>
              <a:schemeClr val="bg1"/>
            </a:solidFill>
          </p:spPr>
          <p:txBody>
            <a:bodyPr wrap="square" rtlCol="0">
              <a:spAutoFit/>
            </a:bodyPr>
            <a:lstStyle/>
            <a:p>
              <a:r>
                <a:rPr lang="es-ES" sz="1600" b="1" dirty="0">
                  <a:solidFill>
                    <a:srgbClr val="A13034"/>
                  </a:solidFill>
                </a:rPr>
                <a:t>OD=7.92 mm</a:t>
              </a:r>
            </a:p>
            <a:p>
              <a:r>
                <a:rPr lang="es-ES" sz="1600" b="1" dirty="0">
                  <a:solidFill>
                    <a:srgbClr val="A13034"/>
                  </a:solidFill>
                </a:rPr>
                <a:t>ID=6.294 mm</a:t>
              </a:r>
            </a:p>
          </p:txBody>
        </p:sp>
      </p:grpSp>
    </p:spTree>
    <p:extLst>
      <p:ext uri="{BB962C8B-B14F-4D97-AF65-F5344CB8AC3E}">
        <p14:creationId xmlns:p14="http://schemas.microsoft.com/office/powerpoint/2010/main" val="4012136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37381" y="-146229"/>
            <a:ext cx="6559015" cy="5912737"/>
            <a:chOff x="1387393" y="638922"/>
            <a:chExt cx="6559015" cy="5912737"/>
          </a:xfrm>
        </p:grpSpPr>
        <p:grpSp>
          <p:nvGrpSpPr>
            <p:cNvPr id="15" name="Group 14"/>
            <p:cNvGrpSpPr/>
            <p:nvPr/>
          </p:nvGrpSpPr>
          <p:grpSpPr>
            <a:xfrm>
              <a:off x="1387393" y="638922"/>
              <a:ext cx="6559015" cy="5912737"/>
              <a:chOff x="1640887" y="756623"/>
              <a:chExt cx="6559015" cy="5912737"/>
            </a:xfrm>
          </p:grpSpPr>
          <p:pic>
            <p:nvPicPr>
              <p:cNvPr id="17" name="Imagen 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3000"/>
                        </a14:imgEffect>
                        <a14:imgEffect>
                          <a14:brightnessContrast bright="-5000" contrast="50000"/>
                        </a14:imgEffect>
                      </a14:imgLayer>
                    </a14:imgProps>
                  </a:ext>
                  <a:ext uri="{28A0092B-C50C-407E-A947-70E740481C1C}">
                    <a14:useLocalDpi xmlns:a14="http://schemas.microsoft.com/office/drawing/2010/main" val="0"/>
                  </a:ext>
                </a:extLst>
              </a:blip>
              <a:srcRect b="22302"/>
              <a:stretch/>
            </p:blipFill>
            <p:spPr>
              <a:xfrm>
                <a:off x="1640887" y="756623"/>
                <a:ext cx="6559015" cy="5912737"/>
              </a:xfrm>
              <a:prstGeom prst="rect">
                <a:avLst/>
              </a:prstGeom>
            </p:spPr>
          </p:pic>
          <p:sp>
            <p:nvSpPr>
              <p:cNvPr id="18" name="Oval 17"/>
              <p:cNvSpPr/>
              <p:nvPr/>
            </p:nvSpPr>
            <p:spPr>
              <a:xfrm>
                <a:off x="6942748" y="2416240"/>
                <a:ext cx="819329" cy="81932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7692" y="958263"/>
              <a:ext cx="1300643" cy="1340276"/>
            </a:xfrm>
            <a:prstGeom prst="ellipse">
              <a:avLst/>
            </a:prstGeom>
          </p:spPr>
        </p:pic>
      </p:grpSp>
      <p:sp>
        <p:nvSpPr>
          <p:cNvPr id="3" name="CuadroTexto 2"/>
          <p:cNvSpPr txBox="1"/>
          <p:nvPr/>
        </p:nvSpPr>
        <p:spPr>
          <a:xfrm>
            <a:off x="196839" y="2225363"/>
            <a:ext cx="6699557" cy="1169551"/>
          </a:xfrm>
          <a:prstGeom prst="rect">
            <a:avLst/>
          </a:prstGeom>
          <a:noFill/>
        </p:spPr>
        <p:txBody>
          <a:bodyPr wrap="square" rtlCol="0">
            <a:spAutoFit/>
          </a:bodyPr>
          <a:lstStyle/>
          <a:p>
            <a:pPr defTabSz="457200" eaLnBrk="0" fontAlgn="base" hangingPunct="0">
              <a:spcBef>
                <a:spcPct val="0"/>
              </a:spcBef>
              <a:spcAft>
                <a:spcPct val="0"/>
              </a:spcAft>
            </a:pPr>
            <a:r>
              <a:rPr lang="en-US" sz="4000" b="1" dirty="0">
                <a:solidFill>
                  <a:schemeClr val="accent4">
                    <a:lumMod val="60000"/>
                    <a:lumOff val="40000"/>
                  </a:schemeClr>
                </a:solidFill>
                <a:cs typeface="Arial" panose="020B0604020202020204" pitchFamily="34" charset="0"/>
              </a:rPr>
              <a:t>E</a:t>
            </a:r>
            <a:r>
              <a:rPr lang="en-US" sz="3000" dirty="0">
                <a:solidFill>
                  <a:schemeClr val="bg1"/>
                </a:solidFill>
              </a:rPr>
              <a:t>xperimental Data Analysis</a:t>
            </a:r>
          </a:p>
          <a:p>
            <a:pPr defTabSz="457200" eaLnBrk="0" fontAlgn="base" hangingPunct="0">
              <a:spcBef>
                <a:spcPct val="0"/>
              </a:spcBef>
              <a:spcAft>
                <a:spcPct val="0"/>
              </a:spcAft>
            </a:pPr>
            <a:endParaRPr lang="en-US" sz="3000" dirty="0">
              <a:solidFill>
                <a:schemeClr val="bg1"/>
              </a:solidFill>
            </a:endParaRPr>
          </a:p>
        </p:txBody>
      </p:sp>
      <p:grpSp>
        <p:nvGrpSpPr>
          <p:cNvPr id="8" name="Group 7">
            <a:extLst>
              <a:ext uri="{FF2B5EF4-FFF2-40B4-BE49-F238E27FC236}">
                <a16:creationId xmlns:a16="http://schemas.microsoft.com/office/drawing/2014/main" id="{DFB965BD-2356-4AE6-B75F-9A07E6144471}"/>
              </a:ext>
            </a:extLst>
          </p:cNvPr>
          <p:cNvGrpSpPr/>
          <p:nvPr/>
        </p:nvGrpSpPr>
        <p:grpSpPr>
          <a:xfrm>
            <a:off x="1222410" y="2876340"/>
            <a:ext cx="6776184" cy="2583598"/>
            <a:chOff x="1222410" y="2876340"/>
            <a:chExt cx="6776184" cy="2583598"/>
          </a:xfrm>
        </p:grpSpPr>
        <p:cxnSp>
          <p:nvCxnSpPr>
            <p:cNvPr id="9" name="Straight Connector 8">
              <a:extLst>
                <a:ext uri="{FF2B5EF4-FFF2-40B4-BE49-F238E27FC236}">
                  <a16:creationId xmlns:a16="http://schemas.microsoft.com/office/drawing/2014/main" id="{4CD2A5E6-3CF6-4B1D-A45C-6449BFB615A8}"/>
                </a:ext>
              </a:extLst>
            </p:cNvPr>
            <p:cNvCxnSpPr/>
            <p:nvPr/>
          </p:nvCxnSpPr>
          <p:spPr>
            <a:xfrm>
              <a:off x="1232034" y="2876340"/>
              <a:ext cx="0" cy="2398932"/>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A272C206-2383-45EA-813F-B7C517C3D1DD}"/>
                </a:ext>
              </a:extLst>
            </p:cNvPr>
            <p:cNvCxnSpPr/>
            <p:nvPr/>
          </p:nvCxnSpPr>
          <p:spPr>
            <a:xfrm>
              <a:off x="1232034" y="3940379"/>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BB79EC1A-7A35-47E2-AE2D-44EA58E62930}"/>
                </a:ext>
              </a:extLst>
            </p:cNvPr>
            <p:cNvCxnSpPr/>
            <p:nvPr/>
          </p:nvCxnSpPr>
          <p:spPr>
            <a:xfrm>
              <a:off x="1241049" y="4605566"/>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D0C131E3-B3A2-4779-8B21-07588808610A}"/>
                </a:ext>
              </a:extLst>
            </p:cNvPr>
            <p:cNvCxnSpPr/>
            <p:nvPr/>
          </p:nvCxnSpPr>
          <p:spPr>
            <a:xfrm>
              <a:off x="1222410" y="5275272"/>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sp>
          <p:nvSpPr>
            <p:cNvPr id="13" name="TextBox 12">
              <a:extLst>
                <a:ext uri="{FF2B5EF4-FFF2-40B4-BE49-F238E27FC236}">
                  <a16:creationId xmlns:a16="http://schemas.microsoft.com/office/drawing/2014/main" id="{14E26BA1-FECE-4237-855D-D4207E0A8360}"/>
                </a:ext>
              </a:extLst>
            </p:cNvPr>
            <p:cNvSpPr txBox="1"/>
            <p:nvPr/>
          </p:nvSpPr>
          <p:spPr>
            <a:xfrm>
              <a:off x="2415939" y="3755713"/>
              <a:ext cx="5582655" cy="369332"/>
            </a:xfrm>
            <a:prstGeom prst="rect">
              <a:avLst/>
            </a:prstGeom>
            <a:noFill/>
            <a:ln w="38100">
              <a:solidFill>
                <a:srgbClr val="0070C0"/>
              </a:solidFill>
            </a:ln>
          </p:spPr>
          <p:txBody>
            <a:bodyPr wrap="square" rtlCol="0">
              <a:spAutoFit/>
            </a:bodyPr>
            <a:lstStyle/>
            <a:p>
              <a:r>
                <a:rPr lang="en-US" b="1" dirty="0"/>
                <a:t>Experimental Test Matrix</a:t>
              </a:r>
            </a:p>
          </p:txBody>
        </p:sp>
        <p:sp>
          <p:nvSpPr>
            <p:cNvPr id="19" name="TextBox 18">
              <a:extLst>
                <a:ext uri="{FF2B5EF4-FFF2-40B4-BE49-F238E27FC236}">
                  <a16:creationId xmlns:a16="http://schemas.microsoft.com/office/drawing/2014/main" id="{00D00F1D-98B4-4394-878C-6C15AF56376F}"/>
                </a:ext>
              </a:extLst>
            </p:cNvPr>
            <p:cNvSpPr txBox="1"/>
            <p:nvPr/>
          </p:nvSpPr>
          <p:spPr>
            <a:xfrm>
              <a:off x="2413726" y="4420900"/>
              <a:ext cx="5584868" cy="369332"/>
            </a:xfrm>
            <a:prstGeom prst="rect">
              <a:avLst/>
            </a:prstGeom>
            <a:noFill/>
            <a:ln w="38100">
              <a:solidFill>
                <a:srgbClr val="0070C0"/>
              </a:solidFill>
            </a:ln>
          </p:spPr>
          <p:txBody>
            <a:bodyPr wrap="square" rtlCol="0">
              <a:spAutoFit/>
            </a:bodyPr>
            <a:lstStyle/>
            <a:p>
              <a:r>
                <a:rPr lang="en-US" b="1" dirty="0"/>
                <a:t>Product Temperature Analysis</a:t>
              </a:r>
            </a:p>
          </p:txBody>
        </p:sp>
        <p:sp>
          <p:nvSpPr>
            <p:cNvPr id="20" name="TextBox 19">
              <a:extLst>
                <a:ext uri="{FF2B5EF4-FFF2-40B4-BE49-F238E27FC236}">
                  <a16:creationId xmlns:a16="http://schemas.microsoft.com/office/drawing/2014/main" id="{049EFC13-FA3B-4458-B838-09FCBA3F8D16}"/>
                </a:ext>
              </a:extLst>
            </p:cNvPr>
            <p:cNvSpPr txBox="1"/>
            <p:nvPr/>
          </p:nvSpPr>
          <p:spPr>
            <a:xfrm>
              <a:off x="2396692" y="5090606"/>
              <a:ext cx="5601902" cy="369332"/>
            </a:xfrm>
            <a:prstGeom prst="rect">
              <a:avLst/>
            </a:prstGeom>
            <a:noFill/>
            <a:ln w="38100">
              <a:solidFill>
                <a:srgbClr val="0070C0"/>
              </a:solidFill>
            </a:ln>
          </p:spPr>
          <p:txBody>
            <a:bodyPr wrap="square" rtlCol="0">
              <a:spAutoFit/>
            </a:bodyPr>
            <a:lstStyle/>
            <a:p>
              <a:r>
                <a:rPr lang="en-US" b="1" dirty="0"/>
                <a:t>Uncertainty Analysis of the Condenser Capacity</a:t>
              </a:r>
            </a:p>
          </p:txBody>
        </p:sp>
      </p:grpSp>
    </p:spTree>
    <p:extLst>
      <p:ext uri="{BB962C8B-B14F-4D97-AF65-F5344CB8AC3E}">
        <p14:creationId xmlns:p14="http://schemas.microsoft.com/office/powerpoint/2010/main" val="9642097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50</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53084424"/>
              </p:ext>
            </p:extLst>
          </p:nvPr>
        </p:nvGraphicFramePr>
        <p:xfrm>
          <a:off x="111855" y="2097046"/>
          <a:ext cx="8842312" cy="3068320"/>
        </p:xfrm>
        <a:graphic>
          <a:graphicData uri="http://schemas.openxmlformats.org/drawingml/2006/table">
            <a:tbl>
              <a:tblPr firstRow="1" bandRow="1">
                <a:tableStyleId>{5C22544A-7EE6-4342-B048-85BDC9FD1C3A}</a:tableStyleId>
              </a:tblPr>
              <a:tblGrid>
                <a:gridCol w="2963854">
                  <a:extLst>
                    <a:ext uri="{9D8B030D-6E8A-4147-A177-3AD203B41FA5}">
                      <a16:colId xmlns:a16="http://schemas.microsoft.com/office/drawing/2014/main" val="2773106428"/>
                    </a:ext>
                  </a:extLst>
                </a:gridCol>
                <a:gridCol w="3057236">
                  <a:extLst>
                    <a:ext uri="{9D8B030D-6E8A-4147-A177-3AD203B41FA5}">
                      <a16:colId xmlns:a16="http://schemas.microsoft.com/office/drawing/2014/main" val="1231169834"/>
                    </a:ext>
                  </a:extLst>
                </a:gridCol>
                <a:gridCol w="1542473">
                  <a:extLst>
                    <a:ext uri="{9D8B030D-6E8A-4147-A177-3AD203B41FA5}">
                      <a16:colId xmlns:a16="http://schemas.microsoft.com/office/drawing/2014/main" val="3147215139"/>
                    </a:ext>
                  </a:extLst>
                </a:gridCol>
                <a:gridCol w="1278749">
                  <a:extLst>
                    <a:ext uri="{9D8B030D-6E8A-4147-A177-3AD203B41FA5}">
                      <a16:colId xmlns:a16="http://schemas.microsoft.com/office/drawing/2014/main" val="2334852030"/>
                    </a:ext>
                  </a:extLst>
                </a:gridCol>
              </a:tblGrid>
              <a:tr h="370840">
                <a:tc gridSpan="4">
                  <a:txBody>
                    <a:bodyPr/>
                    <a:lstStyle/>
                    <a:p>
                      <a:pPr algn="ctr"/>
                      <a:r>
                        <a:rPr lang="en-US" sz="1600" dirty="0"/>
                        <a:t>Comparison</a:t>
                      </a:r>
                      <a:r>
                        <a:rPr lang="en-US" sz="1600" baseline="0" dirty="0"/>
                        <a:t> between Evaporators </a:t>
                      </a:r>
                      <a:r>
                        <a:rPr lang="en-US" sz="1600" dirty="0"/>
                        <a:t>(Test</a:t>
                      </a:r>
                      <a:r>
                        <a:rPr lang="en-US" sz="1600" baseline="0" dirty="0"/>
                        <a:t> 24) (Numerical Results)</a:t>
                      </a:r>
                      <a:endParaRPr lang="en-US" sz="16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207773">
                <a:tc>
                  <a:txBody>
                    <a:bodyPr/>
                    <a:lstStyle/>
                    <a:p>
                      <a:endParaRPr lang="en-US" sz="1600" dirty="0"/>
                    </a:p>
                  </a:txBody>
                  <a:tcPr/>
                </a:tc>
                <a:tc>
                  <a:txBody>
                    <a:bodyPr/>
                    <a:lstStyle/>
                    <a:p>
                      <a:pPr algn="ctr"/>
                      <a:r>
                        <a:rPr lang="en-US" sz="1600" dirty="0">
                          <a:solidFill>
                            <a:srgbClr val="A13034"/>
                          </a:solidFill>
                        </a:rPr>
                        <a:t>Evap_Num_5x4_InLin_9c_V4</a:t>
                      </a:r>
                    </a:p>
                    <a:p>
                      <a:pPr algn="ctr"/>
                      <a:r>
                        <a:rPr lang="en-US" sz="1600" dirty="0">
                          <a:solidFill>
                            <a:srgbClr val="A13034"/>
                          </a:solidFill>
                        </a:rPr>
                        <a:t>(IMST_027)</a:t>
                      </a:r>
                    </a:p>
                  </a:txBody>
                  <a:tcPr anchor="ctr"/>
                </a:tc>
                <a:tc>
                  <a:txBody>
                    <a:bodyPr/>
                    <a:lstStyle/>
                    <a:p>
                      <a:pPr algn="ctr"/>
                      <a:r>
                        <a:rPr lang="en-US" sz="1600" dirty="0">
                          <a:solidFill>
                            <a:srgbClr val="A13034"/>
                          </a:solidFill>
                        </a:rPr>
                        <a:t>Evap_Exp_V2</a:t>
                      </a:r>
                    </a:p>
                    <a:p>
                      <a:pPr algn="ctr"/>
                      <a:r>
                        <a:rPr lang="en-US" sz="1600" dirty="0">
                          <a:solidFill>
                            <a:srgbClr val="A13034"/>
                          </a:solidFill>
                        </a:rPr>
                        <a:t>(IMST_003)</a:t>
                      </a:r>
                    </a:p>
                  </a:txBody>
                  <a:tcPr anchor="ctr"/>
                </a:tc>
                <a:tc>
                  <a:txBody>
                    <a:bodyPr/>
                    <a:lstStyle/>
                    <a:p>
                      <a:pPr algn="ctr"/>
                      <a:r>
                        <a:rPr lang="en-US" sz="1600" dirty="0">
                          <a:solidFill>
                            <a:srgbClr val="A13034"/>
                          </a:solidFill>
                        </a:rPr>
                        <a:t>Difference</a:t>
                      </a:r>
                    </a:p>
                  </a:txBody>
                  <a:tcPr anchor="ctr"/>
                </a:tc>
                <a:extLst>
                  <a:ext uri="{0D108BD9-81ED-4DB2-BD59-A6C34878D82A}">
                    <a16:rowId xmlns:a16="http://schemas.microsoft.com/office/drawing/2014/main" val="2446494694"/>
                  </a:ext>
                </a:extLst>
              </a:tr>
              <a:tr h="129194">
                <a:tc>
                  <a:txBody>
                    <a:bodyPr/>
                    <a:lstStyle/>
                    <a:p>
                      <a:r>
                        <a:rPr lang="en-US" sz="1600" dirty="0"/>
                        <a:t>Capacity (k</a:t>
                      </a:r>
                      <a:r>
                        <a:rPr lang="en-US" sz="1600" baseline="0" dirty="0"/>
                        <a:t>W)</a:t>
                      </a:r>
                      <a:endParaRPr lang="en-US" sz="1600" dirty="0"/>
                    </a:p>
                  </a:txBody>
                  <a:tcPr/>
                </a:tc>
                <a:tc>
                  <a:txBody>
                    <a:bodyPr/>
                    <a:lstStyle/>
                    <a:p>
                      <a:pPr algn="ctr"/>
                      <a:r>
                        <a:rPr lang="en-US" sz="1600" dirty="0"/>
                        <a:t>9.1</a:t>
                      </a:r>
                    </a:p>
                  </a:txBody>
                  <a:tcPr anchor="ctr"/>
                </a:tc>
                <a:tc>
                  <a:txBody>
                    <a:bodyPr/>
                    <a:lstStyle/>
                    <a:p>
                      <a:pPr algn="ctr"/>
                      <a:r>
                        <a:rPr lang="en-US" sz="1600" dirty="0"/>
                        <a:t>6.94</a:t>
                      </a:r>
                    </a:p>
                  </a:txBody>
                  <a:tcPr anchor="ctr"/>
                </a:tc>
                <a:tc>
                  <a:txBody>
                    <a:bodyPr/>
                    <a:lstStyle/>
                    <a:p>
                      <a:pPr algn="ctr"/>
                      <a:r>
                        <a:rPr lang="en-US" sz="1600" b="1" dirty="0">
                          <a:solidFill>
                            <a:srgbClr val="A13034"/>
                          </a:solidFill>
                        </a:rPr>
                        <a:t>2.16 kW</a:t>
                      </a:r>
                    </a:p>
                  </a:txBody>
                  <a:tcPr anchor="ctr"/>
                </a:tc>
                <a:extLst>
                  <a:ext uri="{0D108BD9-81ED-4DB2-BD59-A6C34878D82A}">
                    <a16:rowId xmlns:a16="http://schemas.microsoft.com/office/drawing/2014/main" val="1832052961"/>
                  </a:ext>
                </a:extLst>
              </a:tr>
              <a:tr h="334656">
                <a:tc>
                  <a:txBody>
                    <a:bodyPr/>
                    <a:lstStyle/>
                    <a:p>
                      <a:r>
                        <a:rPr lang="en-US" sz="1600" dirty="0" err="1"/>
                        <a:t>Tevap</a:t>
                      </a:r>
                      <a:r>
                        <a:rPr lang="en-US" sz="1600" dirty="0"/>
                        <a:t> (</a:t>
                      </a:r>
                      <a:r>
                        <a:rPr lang="en-US" sz="1600" baseline="30000" dirty="0"/>
                        <a:t>o</a:t>
                      </a:r>
                      <a:r>
                        <a:rPr lang="en-US" sz="1600" dirty="0"/>
                        <a:t>C)</a:t>
                      </a:r>
                    </a:p>
                  </a:txBody>
                  <a:tcPr/>
                </a:tc>
                <a:tc>
                  <a:txBody>
                    <a:bodyPr/>
                    <a:lstStyle/>
                    <a:p>
                      <a:pPr algn="ctr"/>
                      <a:r>
                        <a:rPr lang="en-US" sz="1600" dirty="0"/>
                        <a:t>-5</a:t>
                      </a:r>
                    </a:p>
                  </a:txBody>
                  <a:tcPr anchor="ctr"/>
                </a:tc>
                <a:tc>
                  <a:txBody>
                    <a:bodyPr/>
                    <a:lstStyle/>
                    <a:p>
                      <a:pPr algn="ctr"/>
                      <a:r>
                        <a:rPr lang="en-US" sz="1600" dirty="0"/>
                        <a:t>-7.6</a:t>
                      </a:r>
                    </a:p>
                  </a:txBody>
                  <a:tcPr anchor="ctr"/>
                </a:tc>
                <a:tc>
                  <a:txBody>
                    <a:bodyPr/>
                    <a:lstStyle/>
                    <a:p>
                      <a:pPr algn="ctr"/>
                      <a:r>
                        <a:rPr lang="en-US" sz="1600" b="1" kern="1200" dirty="0">
                          <a:solidFill>
                            <a:srgbClr val="A13034"/>
                          </a:solidFill>
                          <a:latin typeface="+mn-lt"/>
                          <a:ea typeface="+mn-ea"/>
                          <a:cs typeface="+mn-cs"/>
                        </a:rPr>
                        <a:t>2.6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2854965533"/>
                  </a:ext>
                </a:extLst>
              </a:tr>
              <a:tr h="3346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p_ref</a:t>
                      </a:r>
                      <a:r>
                        <a:rPr lang="en-US" sz="1600" dirty="0"/>
                        <a:t> (kPa)</a:t>
                      </a:r>
                    </a:p>
                  </a:txBody>
                  <a:tcPr/>
                </a:tc>
                <a:tc>
                  <a:txBody>
                    <a:bodyPr/>
                    <a:lstStyle/>
                    <a:p>
                      <a:pPr algn="ctr"/>
                      <a:r>
                        <a:rPr lang="en-US" sz="1600" dirty="0"/>
                        <a:t>9.1</a:t>
                      </a:r>
                    </a:p>
                  </a:txBody>
                  <a:tcPr anchor="ctr"/>
                </a:tc>
                <a:tc>
                  <a:txBody>
                    <a:bodyPr/>
                    <a:lstStyle/>
                    <a:p>
                      <a:pPr algn="ctr"/>
                      <a:r>
                        <a:rPr lang="en-US" sz="1600" dirty="0"/>
                        <a:t>51.8</a:t>
                      </a:r>
                    </a:p>
                  </a:txBody>
                  <a:tcPr anchor="ctr"/>
                </a:tc>
                <a:tc>
                  <a:txBody>
                    <a:bodyPr/>
                    <a:lstStyle/>
                    <a:p>
                      <a:pPr algn="ctr"/>
                      <a:r>
                        <a:rPr lang="en-US" sz="1600" b="1" kern="1200" dirty="0">
                          <a:solidFill>
                            <a:srgbClr val="A13034"/>
                          </a:solidFill>
                          <a:latin typeface="+mn-lt"/>
                          <a:ea typeface="+mn-ea"/>
                          <a:cs typeface="+mn-cs"/>
                        </a:rPr>
                        <a:t>-42.7 kPa</a:t>
                      </a:r>
                    </a:p>
                  </a:txBody>
                  <a:tcPr anchor="ctr"/>
                </a:tc>
                <a:extLst>
                  <a:ext uri="{0D108BD9-81ED-4DB2-BD59-A6C34878D82A}">
                    <a16:rowId xmlns:a16="http://schemas.microsoft.com/office/drawing/2014/main" val="3197176981"/>
                  </a:ext>
                </a:extLst>
              </a:tr>
              <a:tr h="370840">
                <a:tc>
                  <a:txBody>
                    <a:bodyPr/>
                    <a:lstStyle/>
                    <a:p>
                      <a:r>
                        <a:rPr lang="en-US" sz="1600" dirty="0" err="1"/>
                        <a:t>T_air_out</a:t>
                      </a:r>
                      <a:r>
                        <a:rPr lang="en-US" sz="1600" dirty="0"/>
                        <a:t> (</a:t>
                      </a:r>
                      <a:r>
                        <a:rPr lang="en-US" sz="1600" baseline="30000" dirty="0"/>
                        <a:t>o</a:t>
                      </a:r>
                      <a:r>
                        <a:rPr lang="en-US" sz="1600" dirty="0"/>
                        <a:t>C)</a:t>
                      </a:r>
                    </a:p>
                  </a:txBody>
                  <a:tcPr/>
                </a:tc>
                <a:tc>
                  <a:txBody>
                    <a:bodyPr/>
                    <a:lstStyle/>
                    <a:p>
                      <a:pPr algn="ctr"/>
                      <a:r>
                        <a:rPr lang="en-US" sz="1600" dirty="0"/>
                        <a:t>-1</a:t>
                      </a:r>
                    </a:p>
                  </a:txBody>
                  <a:tcPr anchor="ctr"/>
                </a:tc>
                <a:tc>
                  <a:txBody>
                    <a:bodyPr/>
                    <a:lstStyle/>
                    <a:p>
                      <a:pPr algn="ctr"/>
                      <a:r>
                        <a:rPr lang="en-US" sz="1600" dirty="0"/>
                        <a:t>1.33</a:t>
                      </a:r>
                    </a:p>
                  </a:txBody>
                  <a:tcPr anchor="ctr"/>
                </a:tc>
                <a:tc>
                  <a:txBody>
                    <a:bodyPr/>
                    <a:lstStyle/>
                    <a:p>
                      <a:pPr algn="ctr"/>
                      <a:r>
                        <a:rPr lang="en-US" sz="1600" b="1" kern="1200" dirty="0">
                          <a:solidFill>
                            <a:srgbClr val="A13034"/>
                          </a:solidFill>
                          <a:latin typeface="+mn-lt"/>
                          <a:ea typeface="+mn-ea"/>
                          <a:cs typeface="+mn-cs"/>
                        </a:rPr>
                        <a:t>-2.33 </a:t>
                      </a:r>
                      <a:r>
                        <a:rPr lang="en-US" sz="1600" b="1" kern="1200" baseline="30000" dirty="0">
                          <a:solidFill>
                            <a:srgbClr val="A13034"/>
                          </a:solidFill>
                          <a:latin typeface="+mn-lt"/>
                          <a:ea typeface="+mn-ea"/>
                          <a:cs typeface="+mn-cs"/>
                        </a:rPr>
                        <a:t>o</a:t>
                      </a:r>
                      <a:r>
                        <a:rPr lang="en-US" sz="1600" b="1" kern="1200" dirty="0">
                          <a:solidFill>
                            <a:srgbClr val="A13034"/>
                          </a:solidFill>
                          <a:latin typeface="+mn-lt"/>
                          <a:ea typeface="+mn-ea"/>
                          <a:cs typeface="+mn-cs"/>
                        </a:rPr>
                        <a:t>C</a:t>
                      </a:r>
                    </a:p>
                  </a:txBody>
                  <a:tcPr anchor="ctr"/>
                </a:tc>
                <a:extLst>
                  <a:ext uri="{0D108BD9-81ED-4DB2-BD59-A6C34878D82A}">
                    <a16:rowId xmlns:a16="http://schemas.microsoft.com/office/drawing/2014/main" val="34774843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p_air</a:t>
                      </a:r>
                      <a:r>
                        <a:rPr lang="en-US" sz="1600" dirty="0"/>
                        <a:t> (Evap. Only) (Pa)</a:t>
                      </a:r>
                    </a:p>
                  </a:txBody>
                  <a:tcPr/>
                </a:tc>
                <a:tc>
                  <a:txBody>
                    <a:bodyPr/>
                    <a:lstStyle/>
                    <a:p>
                      <a:pPr algn="ctr"/>
                      <a:r>
                        <a:rPr lang="en-US" sz="1600" dirty="0"/>
                        <a:t>16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34</a:t>
                      </a:r>
                    </a:p>
                  </a:txBody>
                  <a:tcPr anchor="ctr"/>
                </a:tc>
                <a:tc>
                  <a:txBody>
                    <a:bodyPr/>
                    <a:lstStyle/>
                    <a:p>
                      <a:pPr algn="ctr"/>
                      <a:r>
                        <a:rPr lang="en-US" sz="1600" b="1" kern="1200" dirty="0">
                          <a:solidFill>
                            <a:srgbClr val="A13034"/>
                          </a:solidFill>
                          <a:latin typeface="+mn-lt"/>
                          <a:ea typeface="+mn-ea"/>
                          <a:cs typeface="+mn-cs"/>
                        </a:rPr>
                        <a:t>-18 Pa</a:t>
                      </a:r>
                    </a:p>
                  </a:txBody>
                  <a:tcPr anchor="ctr"/>
                </a:tc>
                <a:extLst>
                  <a:ext uri="{0D108BD9-81ED-4DB2-BD59-A6C34878D82A}">
                    <a16:rowId xmlns:a16="http://schemas.microsoft.com/office/drawing/2014/main" val="2475951048"/>
                  </a:ext>
                </a:extLst>
              </a:tr>
              <a:tr h="370840">
                <a:tc>
                  <a:txBody>
                    <a:bodyPr/>
                    <a:lstStyle/>
                    <a:p>
                      <a:r>
                        <a:rPr lang="en-US" sz="1600" dirty="0"/>
                        <a:t>COP_AUX</a:t>
                      </a:r>
                    </a:p>
                  </a:txBody>
                  <a:tcPr/>
                </a:tc>
                <a:tc>
                  <a:txBody>
                    <a:bodyPr/>
                    <a:lstStyle/>
                    <a:p>
                      <a:pPr algn="ctr"/>
                      <a:r>
                        <a:rPr lang="en-US" sz="1600" dirty="0"/>
                        <a:t>3.55</a:t>
                      </a:r>
                    </a:p>
                  </a:txBody>
                  <a:tcPr anchor="ctr"/>
                </a:tc>
                <a:tc>
                  <a:txBody>
                    <a:bodyPr/>
                    <a:lstStyle/>
                    <a:p>
                      <a:pPr algn="ctr"/>
                      <a:r>
                        <a:rPr lang="en-US" sz="1600" dirty="0"/>
                        <a:t>2.73</a:t>
                      </a:r>
                    </a:p>
                  </a:txBody>
                  <a:tcPr anchor="ctr"/>
                </a:tc>
                <a:tc>
                  <a:txBody>
                    <a:bodyPr/>
                    <a:lstStyle/>
                    <a:p>
                      <a:pPr algn="ctr"/>
                      <a:r>
                        <a:rPr lang="en-US" sz="1600" b="1" dirty="0">
                          <a:solidFill>
                            <a:srgbClr val="A13034"/>
                          </a:solidFill>
                        </a:rPr>
                        <a:t>30%</a:t>
                      </a:r>
                    </a:p>
                  </a:txBody>
                  <a:tcPr anchor="ctr"/>
                </a:tc>
                <a:extLst>
                  <a:ext uri="{0D108BD9-81ED-4DB2-BD59-A6C34878D82A}">
                    <a16:rowId xmlns:a16="http://schemas.microsoft.com/office/drawing/2014/main" val="556528012"/>
                  </a:ext>
                </a:extLst>
              </a:tr>
            </a:tbl>
          </a:graphicData>
        </a:graphic>
      </p:graphicFrame>
      <p:sp>
        <p:nvSpPr>
          <p:cNvPr id="9" name="TextBox 8"/>
          <p:cNvSpPr txBox="1"/>
          <p:nvPr/>
        </p:nvSpPr>
        <p:spPr>
          <a:xfrm>
            <a:off x="-23190" y="1345846"/>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following table shows the comparison between the current new evaporator (</a:t>
            </a:r>
            <a:r>
              <a:rPr lang="en-US" sz="1600" dirty="0">
                <a:solidFill>
                  <a:srgbClr val="A13034"/>
                </a:solidFill>
              </a:rPr>
              <a:t>Evap_Num_5x4_InLin_9c_V4</a:t>
            </a:r>
            <a:r>
              <a:rPr lang="en-US" sz="1600" dirty="0"/>
              <a:t>) and </a:t>
            </a:r>
            <a:r>
              <a:rPr lang="en-US" sz="1600" dirty="0">
                <a:solidFill>
                  <a:srgbClr val="A13034"/>
                </a:solidFill>
              </a:rPr>
              <a:t>Evap_Exp_V2</a:t>
            </a:r>
            <a:r>
              <a:rPr lang="en-US" sz="1600" dirty="0"/>
              <a:t>.</a:t>
            </a:r>
          </a:p>
        </p:txBody>
      </p:sp>
      <p:sp>
        <p:nvSpPr>
          <p:cNvPr id="10" name="TextBox 9">
            <a:extLst>
              <a:ext uri="{FF2B5EF4-FFF2-40B4-BE49-F238E27FC236}">
                <a16:creationId xmlns:a16="http://schemas.microsoft.com/office/drawing/2014/main" id="{798D0940-993E-4F10-9829-43503E197872}"/>
              </a:ext>
            </a:extLst>
          </p:cNvPr>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Inline Evap.</a:t>
            </a:r>
          </a:p>
        </p:txBody>
      </p:sp>
    </p:spTree>
    <p:extLst>
      <p:ext uri="{BB962C8B-B14F-4D97-AF65-F5344CB8AC3E}">
        <p14:creationId xmlns:p14="http://schemas.microsoft.com/office/powerpoint/2010/main" val="161262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51</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0" name="TextBox 9">
            <a:extLst>
              <a:ext uri="{FF2B5EF4-FFF2-40B4-BE49-F238E27FC236}">
                <a16:creationId xmlns:a16="http://schemas.microsoft.com/office/drawing/2014/main" id="{8394DF32-63A9-4745-B948-90D4E454E6B8}"/>
              </a:ext>
            </a:extLst>
          </p:cNvPr>
          <p:cNvSpPr txBox="1"/>
          <p:nvPr/>
        </p:nvSpPr>
        <p:spPr>
          <a:xfrm>
            <a:off x="111855" y="145550"/>
            <a:ext cx="5891780" cy="430887"/>
          </a:xfrm>
          <a:prstGeom prst="rect">
            <a:avLst/>
          </a:prstGeom>
          <a:noFill/>
        </p:spPr>
        <p:txBody>
          <a:bodyPr wrap="square" rtlCol="0">
            <a:spAutoFit/>
          </a:bodyPr>
          <a:lstStyle/>
          <a:p>
            <a:r>
              <a:rPr lang="en-US" sz="2200" b="1" dirty="0">
                <a:solidFill>
                  <a:schemeClr val="accent4">
                    <a:lumMod val="60000"/>
                    <a:lumOff val="40000"/>
                  </a:schemeClr>
                </a:solidFill>
              </a:rPr>
              <a:t>7.9 </a:t>
            </a:r>
            <a:r>
              <a:rPr lang="en-US" sz="2200" dirty="0">
                <a:solidFill>
                  <a:schemeClr val="bg1"/>
                </a:solidFill>
              </a:rPr>
              <a:t>mm Tubes+9 Circuits Inline Evap.</a:t>
            </a:r>
          </a:p>
        </p:txBody>
      </p:sp>
      <p:pic>
        <p:nvPicPr>
          <p:cNvPr id="6" name="Picture 5" descr="A screenshot of a social media post&#10;&#10;Description generated with very high confidence">
            <a:extLst>
              <a:ext uri="{FF2B5EF4-FFF2-40B4-BE49-F238E27FC236}">
                <a16:creationId xmlns:a16="http://schemas.microsoft.com/office/drawing/2014/main" id="{FA56FD87-AC47-4053-9631-D803374339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666" y="2219053"/>
            <a:ext cx="7112843" cy="4059608"/>
          </a:xfrm>
          <a:prstGeom prst="rect">
            <a:avLst/>
          </a:prstGeom>
        </p:spPr>
      </p:pic>
      <p:sp>
        <p:nvSpPr>
          <p:cNvPr id="9" name="TextBox 8">
            <a:extLst>
              <a:ext uri="{FF2B5EF4-FFF2-40B4-BE49-F238E27FC236}">
                <a16:creationId xmlns:a16="http://schemas.microsoft.com/office/drawing/2014/main" id="{2D8E8DAF-5039-4863-9122-57F16427D0E7}"/>
              </a:ext>
            </a:extLst>
          </p:cNvPr>
          <p:cNvSpPr txBox="1"/>
          <p:nvPr/>
        </p:nvSpPr>
        <p:spPr>
          <a:xfrm>
            <a:off x="0" y="771798"/>
            <a:ext cx="9144000" cy="1323439"/>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Furthermore, it is expected that the modified system has a </a:t>
            </a:r>
            <a:r>
              <a:rPr lang="en-US" sz="1600" b="1" dirty="0">
                <a:solidFill>
                  <a:srgbClr val="A13034"/>
                </a:solidFill>
              </a:rPr>
              <a:t>7.3 K</a:t>
            </a:r>
            <a:r>
              <a:rPr lang="en-US" sz="1600" dirty="0"/>
              <a:t> of subcooling, as shown in the next figure.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Also, the refrigerant-side pressured drop in the new evaporator significantly decreased by </a:t>
            </a:r>
            <a:r>
              <a:rPr lang="en-US" sz="1600" b="1" dirty="0">
                <a:solidFill>
                  <a:srgbClr val="A13034"/>
                </a:solidFill>
              </a:rPr>
              <a:t>43 kPa</a:t>
            </a:r>
            <a:r>
              <a:rPr lang="en-US" sz="1600" dirty="0"/>
              <a:t>, compared to the Evap_Exp_V2.</a:t>
            </a:r>
          </a:p>
        </p:txBody>
      </p:sp>
    </p:spTree>
    <p:extLst>
      <p:ext uri="{BB962C8B-B14F-4D97-AF65-F5344CB8AC3E}">
        <p14:creationId xmlns:p14="http://schemas.microsoft.com/office/powerpoint/2010/main" val="37412439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35511"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52</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8" name="TextBox 7"/>
          <p:cNvSpPr txBox="1"/>
          <p:nvPr/>
        </p:nvSpPr>
        <p:spPr>
          <a:xfrm>
            <a:off x="111855" y="145550"/>
            <a:ext cx="5891780" cy="430887"/>
          </a:xfrm>
          <a:prstGeom prst="rect">
            <a:avLst/>
          </a:prstGeom>
          <a:noFill/>
        </p:spPr>
        <p:txBody>
          <a:bodyPr wrap="square" rtlCol="0">
            <a:spAutoFit/>
          </a:bodyPr>
          <a:lstStyle/>
          <a:p>
            <a:r>
              <a:rPr lang="en-US" sz="2200" dirty="0">
                <a:solidFill>
                  <a:schemeClr val="bg1"/>
                </a:solidFill>
              </a:rPr>
              <a:t>New Evap. Provided by Emerson </a:t>
            </a:r>
          </a:p>
        </p:txBody>
      </p:sp>
      <p:sp>
        <p:nvSpPr>
          <p:cNvPr id="35" name="TextBox 34">
            <a:extLst>
              <a:ext uri="{FF2B5EF4-FFF2-40B4-BE49-F238E27FC236}">
                <a16:creationId xmlns:a16="http://schemas.microsoft.com/office/drawing/2014/main" id="{3B5AB3D7-79EA-4EB2-9E2B-7D7FBB57B6E4}"/>
              </a:ext>
            </a:extLst>
          </p:cNvPr>
          <p:cNvSpPr txBox="1"/>
          <p:nvPr/>
        </p:nvSpPr>
        <p:spPr>
          <a:xfrm>
            <a:off x="0" y="653143"/>
            <a:ext cx="9144000"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This new evaporator (16x4_ST_3c_V5) has the following configuration: </a:t>
            </a:r>
          </a:p>
        </p:txBody>
      </p:sp>
      <p:pic>
        <p:nvPicPr>
          <p:cNvPr id="2" name="Picture 1">
            <a:extLst>
              <a:ext uri="{FF2B5EF4-FFF2-40B4-BE49-F238E27FC236}">
                <a16:creationId xmlns:a16="http://schemas.microsoft.com/office/drawing/2014/main" id="{1AD65603-03DF-4296-B765-D407556DE8B8}"/>
              </a:ext>
            </a:extLst>
          </p:cNvPr>
          <p:cNvPicPr>
            <a:picLocks noChangeAspect="1"/>
          </p:cNvPicPr>
          <p:nvPr/>
        </p:nvPicPr>
        <p:blipFill>
          <a:blip r:embed="rId5"/>
          <a:stretch>
            <a:fillRect/>
          </a:stretch>
        </p:blipFill>
        <p:spPr>
          <a:xfrm>
            <a:off x="89440" y="1360762"/>
            <a:ext cx="8965119" cy="4384256"/>
          </a:xfrm>
          <a:prstGeom prst="rect">
            <a:avLst/>
          </a:prstGeom>
        </p:spPr>
      </p:pic>
      <p:sp>
        <p:nvSpPr>
          <p:cNvPr id="7" name="TextBox 6">
            <a:extLst>
              <a:ext uri="{FF2B5EF4-FFF2-40B4-BE49-F238E27FC236}">
                <a16:creationId xmlns:a16="http://schemas.microsoft.com/office/drawing/2014/main" id="{930BC53E-079F-4B4E-AF0A-9B1E99B8AC8C}"/>
              </a:ext>
            </a:extLst>
          </p:cNvPr>
          <p:cNvSpPr txBox="1"/>
          <p:nvPr/>
        </p:nvSpPr>
        <p:spPr>
          <a:xfrm>
            <a:off x="905164" y="1662545"/>
            <a:ext cx="1320800" cy="646331"/>
          </a:xfrm>
          <a:prstGeom prst="rect">
            <a:avLst/>
          </a:prstGeom>
          <a:noFill/>
        </p:spPr>
        <p:txBody>
          <a:bodyPr wrap="square" rtlCol="0">
            <a:spAutoFit/>
          </a:bodyPr>
          <a:lstStyle/>
          <a:p>
            <a:r>
              <a:rPr lang="en-US" dirty="0"/>
              <a:t>Canceled Tube</a:t>
            </a:r>
            <a:endParaRPr lang="es-ES" dirty="0"/>
          </a:p>
        </p:txBody>
      </p:sp>
      <p:cxnSp>
        <p:nvCxnSpPr>
          <p:cNvPr id="22" name="Straight Arrow Connector 21">
            <a:extLst>
              <a:ext uri="{FF2B5EF4-FFF2-40B4-BE49-F238E27FC236}">
                <a16:creationId xmlns:a16="http://schemas.microsoft.com/office/drawing/2014/main" id="{ABC46669-DCF8-4D8E-93A4-6EE7EAA87CA4}"/>
              </a:ext>
            </a:extLst>
          </p:cNvPr>
          <p:cNvCxnSpPr>
            <a:stCxn id="7" idx="2"/>
          </p:cNvCxnSpPr>
          <p:nvPr/>
        </p:nvCxnSpPr>
        <p:spPr>
          <a:xfrm>
            <a:off x="1565564" y="2308876"/>
            <a:ext cx="300181" cy="34196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26373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35511"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53</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8" name="TextBox 7"/>
          <p:cNvSpPr txBox="1"/>
          <p:nvPr/>
        </p:nvSpPr>
        <p:spPr>
          <a:xfrm>
            <a:off x="111855" y="145550"/>
            <a:ext cx="5891780" cy="430887"/>
          </a:xfrm>
          <a:prstGeom prst="rect">
            <a:avLst/>
          </a:prstGeom>
          <a:noFill/>
        </p:spPr>
        <p:txBody>
          <a:bodyPr wrap="square" rtlCol="0">
            <a:spAutoFit/>
          </a:bodyPr>
          <a:lstStyle/>
          <a:p>
            <a:r>
              <a:rPr lang="en-US" sz="2200" dirty="0">
                <a:solidFill>
                  <a:schemeClr val="bg1"/>
                </a:solidFill>
              </a:rPr>
              <a:t>New Evap. Provided by Emerson </a:t>
            </a:r>
          </a:p>
        </p:txBody>
      </p:sp>
      <p:sp>
        <p:nvSpPr>
          <p:cNvPr id="35" name="TextBox 34">
            <a:extLst>
              <a:ext uri="{FF2B5EF4-FFF2-40B4-BE49-F238E27FC236}">
                <a16:creationId xmlns:a16="http://schemas.microsoft.com/office/drawing/2014/main" id="{3B5AB3D7-79EA-4EB2-9E2B-7D7FBB57B6E4}"/>
              </a:ext>
            </a:extLst>
          </p:cNvPr>
          <p:cNvSpPr txBox="1"/>
          <p:nvPr/>
        </p:nvSpPr>
        <p:spPr>
          <a:xfrm>
            <a:off x="0" y="540377"/>
            <a:ext cx="9144000" cy="3539430"/>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Now, the system uses new compressor (ZB09KAU-TFD-Hyb), and new oil (3MAF).</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new oil has more solubility compared with the previous one (</a:t>
            </a:r>
            <a:r>
              <a:rPr lang="en-US" sz="1600" dirty="0" err="1"/>
              <a:t>Hatcol</a:t>
            </a:r>
            <a:r>
              <a:rPr lang="en-US" sz="1600" dirty="0"/>
              <a:t> 4467).</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Based on the assumption of 60% of oil is inside the evaporator, the amount of oil dissolved inside the oil layer now is </a:t>
            </a:r>
            <a:r>
              <a:rPr lang="en-US" sz="1600" b="1" dirty="0">
                <a:solidFill>
                  <a:srgbClr val="A13034"/>
                </a:solidFill>
              </a:rPr>
              <a:t>239 g</a:t>
            </a:r>
            <a:r>
              <a:rPr lang="en-US" sz="1600" dirty="0"/>
              <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amount is higher by </a:t>
            </a:r>
            <a:r>
              <a:rPr lang="en-US" sz="1600" b="1" dirty="0">
                <a:solidFill>
                  <a:srgbClr val="A13034"/>
                </a:solidFill>
              </a:rPr>
              <a:t>14 g</a:t>
            </a:r>
            <a:r>
              <a:rPr lang="en-US" sz="1600" dirty="0"/>
              <a:t>, compared with old oil.</a:t>
            </a:r>
          </a:p>
          <a:p>
            <a:endParaRPr lang="en-US" sz="1600" dirty="0"/>
          </a:p>
          <a:p>
            <a:pPr marL="285750" indent="-285750">
              <a:buFont typeface="Wingdings" panose="05000000000000000000" pitchFamily="2" charset="2"/>
              <a:buChar char="q"/>
            </a:pPr>
            <a:r>
              <a:rPr lang="en-US" sz="1600" dirty="0"/>
              <a:t>This, in turn, affects the charge inside new evaporator. The new evaporator charge now is </a:t>
            </a:r>
            <a:r>
              <a:rPr lang="en-US" sz="1600" b="1" dirty="0">
                <a:solidFill>
                  <a:srgbClr val="A13034"/>
                </a:solidFill>
              </a:rPr>
              <a:t>135 g</a:t>
            </a:r>
            <a:r>
              <a:rPr lang="en-US" sz="1600" dirty="0"/>
              <a:t>, compared to </a:t>
            </a:r>
            <a:r>
              <a:rPr lang="en-US" sz="1600" b="1" dirty="0">
                <a:solidFill>
                  <a:srgbClr val="A13034"/>
                </a:solidFill>
              </a:rPr>
              <a:t>149 g</a:t>
            </a:r>
            <a:r>
              <a:rPr lang="en-US" sz="1600" dirty="0"/>
              <a:t> for Evap_Exp_V2.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Next table shows the numerical comparison between current evaporator and Evap_Exp_V2.</a:t>
            </a:r>
          </a:p>
        </p:txBody>
      </p:sp>
      <p:graphicFrame>
        <p:nvGraphicFramePr>
          <p:cNvPr id="9" name="Table 8">
            <a:extLst>
              <a:ext uri="{FF2B5EF4-FFF2-40B4-BE49-F238E27FC236}">
                <a16:creationId xmlns:a16="http://schemas.microsoft.com/office/drawing/2014/main" id="{2D636C79-5290-4887-9306-CE095B2C4EBE}"/>
              </a:ext>
            </a:extLst>
          </p:cNvPr>
          <p:cNvGraphicFramePr>
            <a:graphicFrameLocks noGrp="1"/>
          </p:cNvGraphicFramePr>
          <p:nvPr>
            <p:extLst>
              <p:ext uri="{D42A27DB-BD31-4B8C-83A1-F6EECF244321}">
                <p14:modId xmlns:p14="http://schemas.microsoft.com/office/powerpoint/2010/main" val="2172544296"/>
              </p:ext>
            </p:extLst>
          </p:nvPr>
        </p:nvGraphicFramePr>
        <p:xfrm>
          <a:off x="111855" y="4107658"/>
          <a:ext cx="8842312" cy="2604792"/>
        </p:xfrm>
        <a:graphic>
          <a:graphicData uri="http://schemas.openxmlformats.org/drawingml/2006/table">
            <a:tbl>
              <a:tblPr firstRow="1" bandRow="1">
                <a:tableStyleId>{5C22544A-7EE6-4342-B048-85BDC9FD1C3A}</a:tableStyleId>
              </a:tblPr>
              <a:tblGrid>
                <a:gridCol w="3147731">
                  <a:extLst>
                    <a:ext uri="{9D8B030D-6E8A-4147-A177-3AD203B41FA5}">
                      <a16:colId xmlns:a16="http://schemas.microsoft.com/office/drawing/2014/main" val="2773106428"/>
                    </a:ext>
                  </a:extLst>
                </a:gridCol>
                <a:gridCol w="3001818">
                  <a:extLst>
                    <a:ext uri="{9D8B030D-6E8A-4147-A177-3AD203B41FA5}">
                      <a16:colId xmlns:a16="http://schemas.microsoft.com/office/drawing/2014/main" val="1231169834"/>
                    </a:ext>
                  </a:extLst>
                </a:gridCol>
                <a:gridCol w="1568989">
                  <a:extLst>
                    <a:ext uri="{9D8B030D-6E8A-4147-A177-3AD203B41FA5}">
                      <a16:colId xmlns:a16="http://schemas.microsoft.com/office/drawing/2014/main" val="3147215139"/>
                    </a:ext>
                  </a:extLst>
                </a:gridCol>
                <a:gridCol w="1123774">
                  <a:extLst>
                    <a:ext uri="{9D8B030D-6E8A-4147-A177-3AD203B41FA5}">
                      <a16:colId xmlns:a16="http://schemas.microsoft.com/office/drawing/2014/main" val="2334852030"/>
                    </a:ext>
                  </a:extLst>
                </a:gridCol>
              </a:tblGrid>
              <a:tr h="370840">
                <a:tc gridSpan="4">
                  <a:txBody>
                    <a:bodyPr/>
                    <a:lstStyle/>
                    <a:p>
                      <a:pPr algn="ctr"/>
                      <a:r>
                        <a:rPr lang="en-US" sz="1400" dirty="0"/>
                        <a:t>Comparison</a:t>
                      </a:r>
                      <a:r>
                        <a:rPr lang="en-US" sz="1400" baseline="0" dirty="0"/>
                        <a:t> between Evaporators </a:t>
                      </a:r>
                      <a:r>
                        <a:rPr lang="en-US" sz="1400" dirty="0"/>
                        <a:t>(Test</a:t>
                      </a:r>
                      <a:r>
                        <a:rPr lang="en-US" sz="1400" baseline="0" dirty="0"/>
                        <a:t> 24new) (Numerical Results)</a:t>
                      </a:r>
                      <a:endParaRPr lang="en-US" sz="14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207773">
                <a:tc>
                  <a:txBody>
                    <a:bodyPr/>
                    <a:lstStyle/>
                    <a:p>
                      <a:endParaRPr lang="en-US" sz="1400" dirty="0"/>
                    </a:p>
                  </a:txBody>
                  <a:tcPr/>
                </a:tc>
                <a:tc>
                  <a:txBody>
                    <a:bodyPr/>
                    <a:lstStyle/>
                    <a:p>
                      <a:pPr algn="ctr"/>
                      <a:r>
                        <a:rPr lang="en-US" sz="1400" dirty="0">
                          <a:solidFill>
                            <a:srgbClr val="A13034"/>
                          </a:solidFill>
                        </a:rPr>
                        <a:t>Evap_Num_16x4_ST_3c_V5</a:t>
                      </a:r>
                    </a:p>
                    <a:p>
                      <a:pPr algn="ctr"/>
                      <a:r>
                        <a:rPr lang="en-US" sz="1400" dirty="0">
                          <a:solidFill>
                            <a:srgbClr val="A13034"/>
                          </a:solidFill>
                        </a:rPr>
                        <a:t>(IMST_001)</a:t>
                      </a:r>
                    </a:p>
                  </a:txBody>
                  <a:tcPr anchor="ctr"/>
                </a:tc>
                <a:tc>
                  <a:txBody>
                    <a:bodyPr/>
                    <a:lstStyle/>
                    <a:p>
                      <a:pPr algn="ctr"/>
                      <a:r>
                        <a:rPr lang="en-US" sz="1400" dirty="0">
                          <a:solidFill>
                            <a:srgbClr val="A13034"/>
                          </a:solidFill>
                        </a:rPr>
                        <a:t>Evap_Exp_V2</a:t>
                      </a:r>
                    </a:p>
                  </a:txBody>
                  <a:tcPr anchor="ctr"/>
                </a:tc>
                <a:tc>
                  <a:txBody>
                    <a:bodyPr/>
                    <a:lstStyle/>
                    <a:p>
                      <a:pPr algn="ctr"/>
                      <a:r>
                        <a:rPr lang="en-US" sz="1400" dirty="0">
                          <a:solidFill>
                            <a:srgbClr val="A13034"/>
                          </a:solidFill>
                        </a:rPr>
                        <a:t>Difference</a:t>
                      </a:r>
                    </a:p>
                  </a:txBody>
                  <a:tcPr anchor="ctr"/>
                </a:tc>
                <a:extLst>
                  <a:ext uri="{0D108BD9-81ED-4DB2-BD59-A6C34878D82A}">
                    <a16:rowId xmlns:a16="http://schemas.microsoft.com/office/drawing/2014/main" val="2446494694"/>
                  </a:ext>
                </a:extLst>
              </a:tr>
              <a:tr h="129194">
                <a:tc>
                  <a:txBody>
                    <a:bodyPr/>
                    <a:lstStyle/>
                    <a:p>
                      <a:r>
                        <a:rPr lang="en-US" sz="1400" dirty="0"/>
                        <a:t>Capacity (k</a:t>
                      </a:r>
                      <a:r>
                        <a:rPr lang="en-US" sz="1400" baseline="0" dirty="0"/>
                        <a:t>W)</a:t>
                      </a:r>
                      <a:endParaRPr lang="en-US" sz="1400" dirty="0"/>
                    </a:p>
                  </a:txBody>
                  <a:tcPr/>
                </a:tc>
                <a:tc>
                  <a:txBody>
                    <a:bodyPr/>
                    <a:lstStyle/>
                    <a:p>
                      <a:pPr algn="ctr"/>
                      <a:r>
                        <a:rPr lang="en-US" sz="1400" dirty="0"/>
                        <a:t>7.3</a:t>
                      </a:r>
                    </a:p>
                  </a:txBody>
                  <a:tcPr anchor="ctr"/>
                </a:tc>
                <a:tc>
                  <a:txBody>
                    <a:bodyPr/>
                    <a:lstStyle/>
                    <a:p>
                      <a:pPr algn="ctr"/>
                      <a:r>
                        <a:rPr lang="en-US" sz="1400" dirty="0"/>
                        <a:t>6.94</a:t>
                      </a:r>
                    </a:p>
                  </a:txBody>
                  <a:tcPr anchor="ctr"/>
                </a:tc>
                <a:tc>
                  <a:txBody>
                    <a:bodyPr/>
                    <a:lstStyle/>
                    <a:p>
                      <a:pPr algn="ctr"/>
                      <a:r>
                        <a:rPr lang="en-US" sz="1400" b="1" dirty="0">
                          <a:solidFill>
                            <a:srgbClr val="A13034"/>
                          </a:solidFill>
                        </a:rPr>
                        <a:t>0.36 kW</a:t>
                      </a:r>
                    </a:p>
                  </a:txBody>
                  <a:tcPr anchor="ctr"/>
                </a:tc>
                <a:extLst>
                  <a:ext uri="{0D108BD9-81ED-4DB2-BD59-A6C34878D82A}">
                    <a16:rowId xmlns:a16="http://schemas.microsoft.com/office/drawing/2014/main" val="1832052961"/>
                  </a:ext>
                </a:extLst>
              </a:tr>
              <a:tr h="334656">
                <a:tc>
                  <a:txBody>
                    <a:bodyPr/>
                    <a:lstStyle/>
                    <a:p>
                      <a:r>
                        <a:rPr lang="en-US" sz="1400" dirty="0"/>
                        <a:t>Charge (Evap. + Cond. Only) (g)</a:t>
                      </a:r>
                    </a:p>
                  </a:txBody>
                  <a:tcPr/>
                </a:tc>
                <a:tc>
                  <a:txBody>
                    <a:bodyPr/>
                    <a:lstStyle/>
                    <a:p>
                      <a:pPr algn="ctr"/>
                      <a:r>
                        <a:rPr lang="en-US" sz="1400" dirty="0"/>
                        <a:t>168</a:t>
                      </a:r>
                    </a:p>
                  </a:txBody>
                  <a:tcPr anchor="ctr"/>
                </a:tc>
                <a:tc>
                  <a:txBody>
                    <a:bodyPr/>
                    <a:lstStyle/>
                    <a:p>
                      <a:pPr algn="ctr"/>
                      <a:r>
                        <a:rPr lang="en-US" sz="1400" dirty="0"/>
                        <a:t>182</a:t>
                      </a:r>
                    </a:p>
                  </a:txBody>
                  <a:tcPr anchor="ctr"/>
                </a:tc>
                <a:tc>
                  <a:txBody>
                    <a:bodyPr/>
                    <a:lstStyle/>
                    <a:p>
                      <a:pPr algn="ctr"/>
                      <a:r>
                        <a:rPr lang="en-US" sz="1400" b="1" kern="1200" dirty="0">
                          <a:solidFill>
                            <a:srgbClr val="A13034"/>
                          </a:solidFill>
                          <a:latin typeface="+mn-lt"/>
                          <a:ea typeface="+mn-ea"/>
                          <a:cs typeface="+mn-cs"/>
                        </a:rPr>
                        <a:t>-14 g</a:t>
                      </a:r>
                    </a:p>
                  </a:txBody>
                  <a:tcPr anchor="ctr"/>
                </a:tc>
                <a:extLst>
                  <a:ext uri="{0D108BD9-81ED-4DB2-BD59-A6C34878D82A}">
                    <a16:rowId xmlns:a16="http://schemas.microsoft.com/office/drawing/2014/main" val="3538159526"/>
                  </a:ext>
                </a:extLst>
              </a:tr>
              <a:tr h="334656">
                <a:tc>
                  <a:txBody>
                    <a:bodyPr/>
                    <a:lstStyle/>
                    <a:p>
                      <a:r>
                        <a:rPr lang="en-US" sz="1400" dirty="0" err="1"/>
                        <a:t>Tevap</a:t>
                      </a:r>
                      <a:r>
                        <a:rPr lang="en-US" sz="1400" dirty="0"/>
                        <a:t> (</a:t>
                      </a:r>
                      <a:r>
                        <a:rPr lang="en-US" sz="1400" baseline="30000" dirty="0"/>
                        <a:t>o</a:t>
                      </a:r>
                      <a:r>
                        <a:rPr lang="en-US" sz="1400" dirty="0"/>
                        <a:t>C)</a:t>
                      </a:r>
                    </a:p>
                  </a:txBody>
                  <a:tcPr/>
                </a:tc>
                <a:tc>
                  <a:txBody>
                    <a:bodyPr/>
                    <a:lstStyle/>
                    <a:p>
                      <a:pPr algn="ctr"/>
                      <a:r>
                        <a:rPr lang="en-US" sz="1400" dirty="0"/>
                        <a:t>-3.35</a:t>
                      </a:r>
                    </a:p>
                  </a:txBody>
                  <a:tcPr anchor="ctr"/>
                </a:tc>
                <a:tc>
                  <a:txBody>
                    <a:bodyPr/>
                    <a:lstStyle/>
                    <a:p>
                      <a:pPr algn="ctr"/>
                      <a:r>
                        <a:rPr lang="en-US" sz="1400" dirty="0"/>
                        <a:t>-7.6</a:t>
                      </a:r>
                    </a:p>
                  </a:txBody>
                  <a:tcPr anchor="ctr"/>
                </a:tc>
                <a:tc>
                  <a:txBody>
                    <a:bodyPr/>
                    <a:lstStyle/>
                    <a:p>
                      <a:pPr algn="ctr"/>
                      <a:r>
                        <a:rPr lang="en-US" sz="1400" b="1" kern="1200" dirty="0">
                          <a:solidFill>
                            <a:srgbClr val="A13034"/>
                          </a:solidFill>
                          <a:latin typeface="+mn-lt"/>
                          <a:ea typeface="+mn-ea"/>
                          <a:cs typeface="+mn-cs"/>
                        </a:rPr>
                        <a:t>4.25 </a:t>
                      </a:r>
                      <a:r>
                        <a:rPr lang="en-US" sz="1400" b="1" kern="1200" baseline="30000" dirty="0">
                          <a:solidFill>
                            <a:srgbClr val="A13034"/>
                          </a:solidFill>
                          <a:latin typeface="+mn-lt"/>
                          <a:ea typeface="+mn-ea"/>
                          <a:cs typeface="+mn-cs"/>
                        </a:rPr>
                        <a:t>o</a:t>
                      </a:r>
                      <a:r>
                        <a:rPr lang="en-US" sz="1400" b="1" kern="1200" dirty="0">
                          <a:solidFill>
                            <a:srgbClr val="A13034"/>
                          </a:solidFill>
                          <a:latin typeface="+mn-lt"/>
                          <a:ea typeface="+mn-ea"/>
                          <a:cs typeface="+mn-cs"/>
                        </a:rPr>
                        <a:t>C</a:t>
                      </a:r>
                    </a:p>
                  </a:txBody>
                  <a:tcPr anchor="ctr"/>
                </a:tc>
                <a:extLst>
                  <a:ext uri="{0D108BD9-81ED-4DB2-BD59-A6C34878D82A}">
                    <a16:rowId xmlns:a16="http://schemas.microsoft.com/office/drawing/2014/main" val="2854965533"/>
                  </a:ext>
                </a:extLst>
              </a:tr>
              <a:tr h="370840">
                <a:tc>
                  <a:txBody>
                    <a:bodyPr/>
                    <a:lstStyle/>
                    <a:p>
                      <a:r>
                        <a:rPr lang="en-US" sz="1400" dirty="0" err="1"/>
                        <a:t>T_air_out</a:t>
                      </a:r>
                      <a:r>
                        <a:rPr lang="en-US" sz="1400" dirty="0"/>
                        <a:t> (</a:t>
                      </a:r>
                      <a:r>
                        <a:rPr lang="en-US" sz="1400" baseline="30000" dirty="0"/>
                        <a:t>o</a:t>
                      </a:r>
                      <a:r>
                        <a:rPr lang="en-US" sz="1400" dirty="0"/>
                        <a:t>C)</a:t>
                      </a:r>
                    </a:p>
                  </a:txBody>
                  <a:tcPr/>
                </a:tc>
                <a:tc>
                  <a:txBody>
                    <a:bodyPr/>
                    <a:lstStyle/>
                    <a:p>
                      <a:pPr algn="ctr"/>
                      <a:r>
                        <a:rPr lang="en-US" sz="1400" dirty="0"/>
                        <a:t>0.8</a:t>
                      </a:r>
                    </a:p>
                  </a:txBody>
                  <a:tcPr anchor="ctr"/>
                </a:tc>
                <a:tc>
                  <a:txBody>
                    <a:bodyPr/>
                    <a:lstStyle/>
                    <a:p>
                      <a:pPr algn="ctr"/>
                      <a:r>
                        <a:rPr lang="en-US" sz="1400" dirty="0"/>
                        <a:t>1.33</a:t>
                      </a:r>
                    </a:p>
                  </a:txBody>
                  <a:tcPr anchor="ctr"/>
                </a:tc>
                <a:tc>
                  <a:txBody>
                    <a:bodyPr/>
                    <a:lstStyle/>
                    <a:p>
                      <a:pPr algn="ctr"/>
                      <a:r>
                        <a:rPr lang="en-US" sz="1400" b="1" kern="1200" dirty="0">
                          <a:solidFill>
                            <a:srgbClr val="A13034"/>
                          </a:solidFill>
                          <a:latin typeface="+mn-lt"/>
                          <a:ea typeface="+mn-ea"/>
                          <a:cs typeface="+mn-cs"/>
                        </a:rPr>
                        <a:t>-0.53 </a:t>
                      </a:r>
                      <a:r>
                        <a:rPr lang="en-US" sz="1400" b="1" kern="1200" baseline="30000" dirty="0">
                          <a:solidFill>
                            <a:srgbClr val="A13034"/>
                          </a:solidFill>
                          <a:latin typeface="+mn-lt"/>
                          <a:ea typeface="+mn-ea"/>
                          <a:cs typeface="+mn-cs"/>
                        </a:rPr>
                        <a:t>o</a:t>
                      </a:r>
                      <a:r>
                        <a:rPr lang="en-US" sz="1400" b="1" kern="1200" dirty="0">
                          <a:solidFill>
                            <a:srgbClr val="A13034"/>
                          </a:solidFill>
                          <a:latin typeface="+mn-lt"/>
                          <a:ea typeface="+mn-ea"/>
                          <a:cs typeface="+mn-cs"/>
                        </a:rPr>
                        <a:t>C</a:t>
                      </a:r>
                    </a:p>
                  </a:txBody>
                  <a:tcPr anchor="ctr"/>
                </a:tc>
                <a:extLst>
                  <a:ext uri="{0D108BD9-81ED-4DB2-BD59-A6C34878D82A}">
                    <a16:rowId xmlns:a16="http://schemas.microsoft.com/office/drawing/2014/main" val="3477484300"/>
                  </a:ext>
                </a:extLst>
              </a:tr>
              <a:tr h="370840">
                <a:tc>
                  <a:txBody>
                    <a:bodyPr/>
                    <a:lstStyle/>
                    <a:p>
                      <a:r>
                        <a:rPr lang="en-US" sz="1400" dirty="0"/>
                        <a:t>COP_AUX</a:t>
                      </a:r>
                    </a:p>
                  </a:txBody>
                  <a:tcPr/>
                </a:tc>
                <a:tc>
                  <a:txBody>
                    <a:bodyPr/>
                    <a:lstStyle/>
                    <a:p>
                      <a:pPr algn="ctr"/>
                      <a:r>
                        <a:rPr lang="en-US" sz="1400" dirty="0"/>
                        <a:t>2.8</a:t>
                      </a:r>
                    </a:p>
                  </a:txBody>
                  <a:tcPr anchor="ctr"/>
                </a:tc>
                <a:tc>
                  <a:txBody>
                    <a:bodyPr/>
                    <a:lstStyle/>
                    <a:p>
                      <a:pPr algn="ctr"/>
                      <a:r>
                        <a:rPr lang="en-US" sz="1400" dirty="0"/>
                        <a:t>2.73</a:t>
                      </a:r>
                    </a:p>
                  </a:txBody>
                  <a:tcPr anchor="ctr"/>
                </a:tc>
                <a:tc>
                  <a:txBody>
                    <a:bodyPr/>
                    <a:lstStyle/>
                    <a:p>
                      <a:pPr algn="ctr"/>
                      <a:r>
                        <a:rPr lang="en-US" sz="1400" b="1" dirty="0">
                          <a:solidFill>
                            <a:srgbClr val="A13034"/>
                          </a:solidFill>
                        </a:rPr>
                        <a:t>2.6%</a:t>
                      </a:r>
                    </a:p>
                  </a:txBody>
                  <a:tcPr anchor="ctr"/>
                </a:tc>
                <a:extLst>
                  <a:ext uri="{0D108BD9-81ED-4DB2-BD59-A6C34878D82A}">
                    <a16:rowId xmlns:a16="http://schemas.microsoft.com/office/drawing/2014/main" val="556528012"/>
                  </a:ext>
                </a:extLst>
              </a:tr>
            </a:tbl>
          </a:graphicData>
        </a:graphic>
      </p:graphicFrame>
    </p:spTree>
    <p:extLst>
      <p:ext uri="{BB962C8B-B14F-4D97-AF65-F5344CB8AC3E}">
        <p14:creationId xmlns:p14="http://schemas.microsoft.com/office/powerpoint/2010/main" val="4727907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35511"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54</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8" name="TextBox 7"/>
          <p:cNvSpPr txBox="1"/>
          <p:nvPr/>
        </p:nvSpPr>
        <p:spPr>
          <a:xfrm>
            <a:off x="111855" y="145550"/>
            <a:ext cx="5891780" cy="430887"/>
          </a:xfrm>
          <a:prstGeom prst="rect">
            <a:avLst/>
          </a:prstGeom>
          <a:noFill/>
        </p:spPr>
        <p:txBody>
          <a:bodyPr wrap="square" rtlCol="0">
            <a:spAutoFit/>
          </a:bodyPr>
          <a:lstStyle/>
          <a:p>
            <a:r>
              <a:rPr lang="en-US" sz="2200" dirty="0">
                <a:solidFill>
                  <a:schemeClr val="bg1"/>
                </a:solidFill>
              </a:rPr>
              <a:t>New Evap. Provided by Emerson </a:t>
            </a:r>
          </a:p>
        </p:txBody>
      </p:sp>
      <p:sp>
        <p:nvSpPr>
          <p:cNvPr id="35" name="TextBox 34">
            <a:extLst>
              <a:ext uri="{FF2B5EF4-FFF2-40B4-BE49-F238E27FC236}">
                <a16:creationId xmlns:a16="http://schemas.microsoft.com/office/drawing/2014/main" id="{3B5AB3D7-79EA-4EB2-9E2B-7D7FBB57B6E4}"/>
              </a:ext>
            </a:extLst>
          </p:cNvPr>
          <p:cNvSpPr txBox="1"/>
          <p:nvPr/>
        </p:nvSpPr>
        <p:spPr>
          <a:xfrm>
            <a:off x="0" y="625107"/>
            <a:ext cx="9144000"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Using the same old oil, compressor, and charge adopted by </a:t>
            </a:r>
            <a:r>
              <a:rPr lang="en-US" sz="1600" b="1" dirty="0">
                <a:solidFill>
                  <a:srgbClr val="C00000"/>
                </a:solidFill>
              </a:rPr>
              <a:t>Test 24</a:t>
            </a:r>
            <a:r>
              <a:rPr lang="en-US" sz="1600" dirty="0"/>
              <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comparative study between the two evaporators is summarized as follows:</a:t>
            </a:r>
          </a:p>
        </p:txBody>
      </p:sp>
      <p:graphicFrame>
        <p:nvGraphicFramePr>
          <p:cNvPr id="9" name="Table 8">
            <a:extLst>
              <a:ext uri="{FF2B5EF4-FFF2-40B4-BE49-F238E27FC236}">
                <a16:creationId xmlns:a16="http://schemas.microsoft.com/office/drawing/2014/main" id="{2D636C79-5290-4887-9306-CE095B2C4EBE}"/>
              </a:ext>
            </a:extLst>
          </p:cNvPr>
          <p:cNvGraphicFramePr>
            <a:graphicFrameLocks noGrp="1"/>
          </p:cNvGraphicFramePr>
          <p:nvPr>
            <p:extLst>
              <p:ext uri="{D42A27DB-BD31-4B8C-83A1-F6EECF244321}">
                <p14:modId xmlns:p14="http://schemas.microsoft.com/office/powerpoint/2010/main" val="695260589"/>
              </p:ext>
            </p:extLst>
          </p:nvPr>
        </p:nvGraphicFramePr>
        <p:xfrm>
          <a:off x="111855" y="1576894"/>
          <a:ext cx="8842312" cy="3310288"/>
        </p:xfrm>
        <a:graphic>
          <a:graphicData uri="http://schemas.openxmlformats.org/drawingml/2006/table">
            <a:tbl>
              <a:tblPr firstRow="1" bandRow="1">
                <a:tableStyleId>{5C22544A-7EE6-4342-B048-85BDC9FD1C3A}</a:tableStyleId>
              </a:tblPr>
              <a:tblGrid>
                <a:gridCol w="3147731">
                  <a:extLst>
                    <a:ext uri="{9D8B030D-6E8A-4147-A177-3AD203B41FA5}">
                      <a16:colId xmlns:a16="http://schemas.microsoft.com/office/drawing/2014/main" val="2773106428"/>
                    </a:ext>
                  </a:extLst>
                </a:gridCol>
                <a:gridCol w="3001818">
                  <a:extLst>
                    <a:ext uri="{9D8B030D-6E8A-4147-A177-3AD203B41FA5}">
                      <a16:colId xmlns:a16="http://schemas.microsoft.com/office/drawing/2014/main" val="1231169834"/>
                    </a:ext>
                  </a:extLst>
                </a:gridCol>
                <a:gridCol w="1568989">
                  <a:extLst>
                    <a:ext uri="{9D8B030D-6E8A-4147-A177-3AD203B41FA5}">
                      <a16:colId xmlns:a16="http://schemas.microsoft.com/office/drawing/2014/main" val="3147215139"/>
                    </a:ext>
                  </a:extLst>
                </a:gridCol>
                <a:gridCol w="1123774">
                  <a:extLst>
                    <a:ext uri="{9D8B030D-6E8A-4147-A177-3AD203B41FA5}">
                      <a16:colId xmlns:a16="http://schemas.microsoft.com/office/drawing/2014/main" val="2334852030"/>
                    </a:ext>
                  </a:extLst>
                </a:gridCol>
              </a:tblGrid>
              <a:tr h="370840">
                <a:tc gridSpan="4">
                  <a:txBody>
                    <a:bodyPr/>
                    <a:lstStyle/>
                    <a:p>
                      <a:pPr algn="ctr"/>
                      <a:r>
                        <a:rPr lang="en-US" sz="1400" dirty="0"/>
                        <a:t>Comparison</a:t>
                      </a:r>
                      <a:r>
                        <a:rPr lang="en-US" sz="1400" baseline="0" dirty="0"/>
                        <a:t> between Evaporators </a:t>
                      </a:r>
                      <a:r>
                        <a:rPr lang="en-US" sz="1400" dirty="0"/>
                        <a:t>(Test</a:t>
                      </a:r>
                      <a:r>
                        <a:rPr lang="en-US" sz="1400" baseline="0" dirty="0"/>
                        <a:t> 24) (Numerical Results)</a:t>
                      </a:r>
                      <a:endParaRPr lang="en-US" sz="14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207773">
                <a:tc>
                  <a:txBody>
                    <a:bodyPr/>
                    <a:lstStyle/>
                    <a:p>
                      <a:endParaRPr lang="en-US" sz="1400" dirty="0"/>
                    </a:p>
                  </a:txBody>
                  <a:tcPr/>
                </a:tc>
                <a:tc>
                  <a:txBody>
                    <a:bodyPr/>
                    <a:lstStyle/>
                    <a:p>
                      <a:pPr algn="ctr"/>
                      <a:r>
                        <a:rPr lang="en-US" sz="1400" dirty="0">
                          <a:solidFill>
                            <a:srgbClr val="A13034"/>
                          </a:solidFill>
                        </a:rPr>
                        <a:t>Evap_Num_16x4_ST_3c_V5</a:t>
                      </a:r>
                    </a:p>
                    <a:p>
                      <a:pPr algn="ctr"/>
                      <a:r>
                        <a:rPr lang="en-US" sz="1400" dirty="0">
                          <a:solidFill>
                            <a:srgbClr val="A13034"/>
                          </a:solidFill>
                        </a:rPr>
                        <a:t>(IMST_029)</a:t>
                      </a:r>
                    </a:p>
                  </a:txBody>
                  <a:tcPr anchor="ctr"/>
                </a:tc>
                <a:tc>
                  <a:txBody>
                    <a:bodyPr/>
                    <a:lstStyle/>
                    <a:p>
                      <a:pPr algn="ctr"/>
                      <a:r>
                        <a:rPr lang="en-US" sz="1400" dirty="0">
                          <a:solidFill>
                            <a:srgbClr val="A13034"/>
                          </a:solidFill>
                        </a:rPr>
                        <a:t>Evap_Exp_V2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A13034"/>
                          </a:solidFill>
                        </a:rPr>
                        <a:t>(IMST_003)</a:t>
                      </a:r>
                    </a:p>
                  </a:txBody>
                  <a:tcPr anchor="ctr"/>
                </a:tc>
                <a:tc>
                  <a:txBody>
                    <a:bodyPr/>
                    <a:lstStyle/>
                    <a:p>
                      <a:pPr algn="ctr"/>
                      <a:r>
                        <a:rPr lang="en-US" sz="1400" dirty="0">
                          <a:solidFill>
                            <a:srgbClr val="A13034"/>
                          </a:solidFill>
                        </a:rPr>
                        <a:t>Difference</a:t>
                      </a:r>
                    </a:p>
                  </a:txBody>
                  <a:tcPr anchor="ctr"/>
                </a:tc>
                <a:extLst>
                  <a:ext uri="{0D108BD9-81ED-4DB2-BD59-A6C34878D82A}">
                    <a16:rowId xmlns:a16="http://schemas.microsoft.com/office/drawing/2014/main" val="2446494694"/>
                  </a:ext>
                </a:extLst>
              </a:tr>
              <a:tr h="129194">
                <a:tc>
                  <a:txBody>
                    <a:bodyPr/>
                    <a:lstStyle/>
                    <a:p>
                      <a:r>
                        <a:rPr lang="en-US" sz="1400" dirty="0"/>
                        <a:t>Capacity (k</a:t>
                      </a:r>
                      <a:r>
                        <a:rPr lang="en-US" sz="1400" baseline="0" dirty="0"/>
                        <a:t>W)</a:t>
                      </a:r>
                      <a:endParaRPr lang="en-US" sz="1400" dirty="0"/>
                    </a:p>
                  </a:txBody>
                  <a:tcPr/>
                </a:tc>
                <a:tc>
                  <a:txBody>
                    <a:bodyPr/>
                    <a:lstStyle/>
                    <a:p>
                      <a:pPr algn="ctr"/>
                      <a:r>
                        <a:rPr lang="en-US" sz="1400" dirty="0"/>
                        <a:t>7.96</a:t>
                      </a:r>
                    </a:p>
                  </a:txBody>
                  <a:tcPr anchor="ctr"/>
                </a:tc>
                <a:tc>
                  <a:txBody>
                    <a:bodyPr/>
                    <a:lstStyle/>
                    <a:p>
                      <a:pPr algn="ctr"/>
                      <a:r>
                        <a:rPr lang="en-US" sz="1400" dirty="0"/>
                        <a:t>6.94</a:t>
                      </a:r>
                    </a:p>
                  </a:txBody>
                  <a:tcPr anchor="ctr"/>
                </a:tc>
                <a:tc>
                  <a:txBody>
                    <a:bodyPr/>
                    <a:lstStyle/>
                    <a:p>
                      <a:pPr algn="ctr"/>
                      <a:r>
                        <a:rPr lang="en-US" sz="1400" b="1" dirty="0">
                          <a:solidFill>
                            <a:srgbClr val="A13034"/>
                          </a:solidFill>
                        </a:rPr>
                        <a:t>1.02 kW</a:t>
                      </a:r>
                    </a:p>
                  </a:txBody>
                  <a:tcPr anchor="ctr"/>
                </a:tc>
                <a:extLst>
                  <a:ext uri="{0D108BD9-81ED-4DB2-BD59-A6C34878D82A}">
                    <a16:rowId xmlns:a16="http://schemas.microsoft.com/office/drawing/2014/main" val="1832052961"/>
                  </a:ext>
                </a:extLst>
              </a:tr>
              <a:tr h="334656">
                <a:tc>
                  <a:txBody>
                    <a:bodyPr/>
                    <a:lstStyle/>
                    <a:p>
                      <a:r>
                        <a:rPr lang="en-US" sz="1400" dirty="0"/>
                        <a:t>Charge (Evap. + Cond. Only) (g)</a:t>
                      </a:r>
                    </a:p>
                  </a:txBody>
                  <a:tcPr/>
                </a:tc>
                <a:tc>
                  <a:txBody>
                    <a:bodyPr/>
                    <a:lstStyle/>
                    <a:p>
                      <a:pPr algn="ctr"/>
                      <a:r>
                        <a:rPr lang="en-US" sz="1400" dirty="0"/>
                        <a:t>182</a:t>
                      </a:r>
                    </a:p>
                  </a:txBody>
                  <a:tcPr anchor="ctr"/>
                </a:tc>
                <a:tc>
                  <a:txBody>
                    <a:bodyPr/>
                    <a:lstStyle/>
                    <a:p>
                      <a:pPr algn="ctr"/>
                      <a:r>
                        <a:rPr lang="en-US" sz="1400" dirty="0"/>
                        <a:t>182</a:t>
                      </a:r>
                    </a:p>
                  </a:txBody>
                  <a:tcPr anchor="ctr"/>
                </a:tc>
                <a:tc>
                  <a:txBody>
                    <a:bodyPr/>
                    <a:lstStyle/>
                    <a:p>
                      <a:pPr algn="ctr"/>
                      <a:r>
                        <a:rPr lang="en-US" sz="1400" b="1" kern="1200" dirty="0">
                          <a:solidFill>
                            <a:srgbClr val="A13034"/>
                          </a:solidFill>
                          <a:latin typeface="+mn-lt"/>
                          <a:ea typeface="+mn-ea"/>
                          <a:cs typeface="+mn-cs"/>
                        </a:rPr>
                        <a:t>0</a:t>
                      </a:r>
                    </a:p>
                  </a:txBody>
                  <a:tcPr anchor="ctr"/>
                </a:tc>
                <a:extLst>
                  <a:ext uri="{0D108BD9-81ED-4DB2-BD59-A6C34878D82A}">
                    <a16:rowId xmlns:a16="http://schemas.microsoft.com/office/drawing/2014/main" val="3538159526"/>
                  </a:ext>
                </a:extLst>
              </a:tr>
              <a:tr h="334656">
                <a:tc>
                  <a:txBody>
                    <a:bodyPr/>
                    <a:lstStyle/>
                    <a:p>
                      <a:r>
                        <a:rPr lang="en-US" sz="1400" dirty="0" err="1"/>
                        <a:t>Tevap</a:t>
                      </a:r>
                      <a:r>
                        <a:rPr lang="en-US" sz="1400" dirty="0"/>
                        <a:t> (</a:t>
                      </a:r>
                      <a:r>
                        <a:rPr lang="en-US" sz="1400" baseline="30000" dirty="0"/>
                        <a:t>o</a:t>
                      </a:r>
                      <a:r>
                        <a:rPr lang="en-US" sz="1400" dirty="0"/>
                        <a:t>C)</a:t>
                      </a:r>
                    </a:p>
                  </a:txBody>
                  <a:tcPr/>
                </a:tc>
                <a:tc>
                  <a:txBody>
                    <a:bodyPr/>
                    <a:lstStyle/>
                    <a:p>
                      <a:pPr algn="ctr"/>
                      <a:r>
                        <a:rPr lang="en-US" sz="1400" dirty="0"/>
                        <a:t>-4.12</a:t>
                      </a:r>
                    </a:p>
                  </a:txBody>
                  <a:tcPr anchor="ctr"/>
                </a:tc>
                <a:tc>
                  <a:txBody>
                    <a:bodyPr/>
                    <a:lstStyle/>
                    <a:p>
                      <a:pPr algn="ctr"/>
                      <a:r>
                        <a:rPr lang="en-US" sz="1400" dirty="0"/>
                        <a:t>-7.6</a:t>
                      </a:r>
                    </a:p>
                  </a:txBody>
                  <a:tcPr anchor="ctr"/>
                </a:tc>
                <a:tc>
                  <a:txBody>
                    <a:bodyPr/>
                    <a:lstStyle/>
                    <a:p>
                      <a:pPr algn="ctr"/>
                      <a:r>
                        <a:rPr lang="en-US" sz="1400" b="1" kern="1200" dirty="0">
                          <a:solidFill>
                            <a:srgbClr val="A13034"/>
                          </a:solidFill>
                          <a:latin typeface="+mn-lt"/>
                          <a:ea typeface="+mn-ea"/>
                          <a:cs typeface="+mn-cs"/>
                        </a:rPr>
                        <a:t>3.48</a:t>
                      </a:r>
                    </a:p>
                  </a:txBody>
                  <a:tcPr anchor="ctr"/>
                </a:tc>
                <a:extLst>
                  <a:ext uri="{0D108BD9-81ED-4DB2-BD59-A6C34878D82A}">
                    <a16:rowId xmlns:a16="http://schemas.microsoft.com/office/drawing/2014/main" val="2854965533"/>
                  </a:ext>
                </a:extLst>
              </a:tr>
              <a:tr h="3346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p_ref</a:t>
                      </a:r>
                      <a:r>
                        <a:rPr lang="en-US" sz="1400" dirty="0"/>
                        <a:t> (kPa)</a:t>
                      </a:r>
                    </a:p>
                  </a:txBody>
                  <a:tcPr/>
                </a:tc>
                <a:tc>
                  <a:txBody>
                    <a:bodyPr/>
                    <a:lstStyle/>
                    <a:p>
                      <a:pPr algn="ctr"/>
                      <a:r>
                        <a:rPr lang="en-US" sz="1400" dirty="0"/>
                        <a:t>59</a:t>
                      </a:r>
                    </a:p>
                  </a:txBody>
                  <a:tcPr anchor="ctr"/>
                </a:tc>
                <a:tc>
                  <a:txBody>
                    <a:bodyPr/>
                    <a:lstStyle/>
                    <a:p>
                      <a:pPr algn="ctr"/>
                      <a:r>
                        <a:rPr lang="en-US" sz="1400" dirty="0"/>
                        <a:t>51.8</a:t>
                      </a:r>
                    </a:p>
                  </a:txBody>
                  <a:tcPr anchor="ctr"/>
                </a:tc>
                <a:tc>
                  <a:txBody>
                    <a:bodyPr/>
                    <a:lstStyle/>
                    <a:p>
                      <a:pPr algn="ctr"/>
                      <a:r>
                        <a:rPr lang="en-US" sz="1400" b="1" kern="1200" dirty="0">
                          <a:solidFill>
                            <a:srgbClr val="A13034"/>
                          </a:solidFill>
                          <a:latin typeface="+mn-lt"/>
                          <a:ea typeface="+mn-ea"/>
                          <a:cs typeface="+mn-cs"/>
                        </a:rPr>
                        <a:t>7.2 kPa</a:t>
                      </a:r>
                    </a:p>
                  </a:txBody>
                  <a:tcPr anchor="ctr"/>
                </a:tc>
                <a:extLst>
                  <a:ext uri="{0D108BD9-81ED-4DB2-BD59-A6C34878D82A}">
                    <a16:rowId xmlns:a16="http://schemas.microsoft.com/office/drawing/2014/main" val="2540169518"/>
                  </a:ext>
                </a:extLst>
              </a:tr>
              <a:tr h="370840">
                <a:tc>
                  <a:txBody>
                    <a:bodyPr/>
                    <a:lstStyle/>
                    <a:p>
                      <a:r>
                        <a:rPr lang="en-US" sz="1400" dirty="0" err="1"/>
                        <a:t>T_air_out</a:t>
                      </a:r>
                      <a:r>
                        <a:rPr lang="en-US" sz="1400" dirty="0"/>
                        <a:t> (</a:t>
                      </a:r>
                      <a:r>
                        <a:rPr lang="en-US" sz="1400" baseline="30000" dirty="0"/>
                        <a:t>o</a:t>
                      </a:r>
                      <a:r>
                        <a:rPr lang="en-US" sz="1400" dirty="0"/>
                        <a:t>C)</a:t>
                      </a:r>
                    </a:p>
                  </a:txBody>
                  <a:tcPr/>
                </a:tc>
                <a:tc>
                  <a:txBody>
                    <a:bodyPr/>
                    <a:lstStyle/>
                    <a:p>
                      <a:pPr algn="ctr"/>
                      <a:r>
                        <a:rPr lang="en-US" sz="1400" dirty="0"/>
                        <a:t>0.07</a:t>
                      </a:r>
                    </a:p>
                  </a:txBody>
                  <a:tcPr anchor="ctr"/>
                </a:tc>
                <a:tc>
                  <a:txBody>
                    <a:bodyPr/>
                    <a:lstStyle/>
                    <a:p>
                      <a:pPr algn="ctr"/>
                      <a:r>
                        <a:rPr lang="en-US" sz="1400" dirty="0"/>
                        <a:t>1.33</a:t>
                      </a:r>
                    </a:p>
                  </a:txBody>
                  <a:tcPr anchor="ctr"/>
                </a:tc>
                <a:tc>
                  <a:txBody>
                    <a:bodyPr/>
                    <a:lstStyle/>
                    <a:p>
                      <a:pPr algn="ctr"/>
                      <a:r>
                        <a:rPr lang="en-US" sz="1400" b="1" kern="1200" dirty="0">
                          <a:solidFill>
                            <a:srgbClr val="A13034"/>
                          </a:solidFill>
                          <a:latin typeface="+mn-lt"/>
                          <a:ea typeface="+mn-ea"/>
                          <a:cs typeface="+mn-cs"/>
                        </a:rPr>
                        <a:t>1.26 </a:t>
                      </a:r>
                      <a:r>
                        <a:rPr lang="en-US" sz="1400" b="1" kern="1200" baseline="30000" dirty="0">
                          <a:solidFill>
                            <a:srgbClr val="A13034"/>
                          </a:solidFill>
                          <a:latin typeface="+mn-lt"/>
                          <a:ea typeface="+mn-ea"/>
                          <a:cs typeface="+mn-cs"/>
                        </a:rPr>
                        <a:t>o</a:t>
                      </a:r>
                      <a:r>
                        <a:rPr lang="en-US" sz="1400" b="1" kern="1200" dirty="0">
                          <a:solidFill>
                            <a:srgbClr val="A13034"/>
                          </a:solidFill>
                          <a:latin typeface="+mn-lt"/>
                          <a:ea typeface="+mn-ea"/>
                          <a:cs typeface="+mn-cs"/>
                        </a:rPr>
                        <a:t>C</a:t>
                      </a:r>
                    </a:p>
                  </a:txBody>
                  <a:tcPr anchor="ctr"/>
                </a:tc>
                <a:extLst>
                  <a:ext uri="{0D108BD9-81ED-4DB2-BD59-A6C34878D82A}">
                    <a16:rowId xmlns:a16="http://schemas.microsoft.com/office/drawing/2014/main" val="3477484300"/>
                  </a:ext>
                </a:extLst>
              </a:tr>
              <a:tr h="370840">
                <a:tc>
                  <a:txBody>
                    <a:bodyPr/>
                    <a:lstStyle/>
                    <a:p>
                      <a:r>
                        <a:rPr lang="en-US" sz="1400" dirty="0"/>
                        <a:t>∆</a:t>
                      </a:r>
                      <a:r>
                        <a:rPr lang="en-US" sz="1400" dirty="0" err="1"/>
                        <a:t>p_air</a:t>
                      </a:r>
                      <a:r>
                        <a:rPr lang="en-US" sz="1400" dirty="0"/>
                        <a:t> (Evap. only) (Pa)</a:t>
                      </a:r>
                    </a:p>
                  </a:txBody>
                  <a:tcPr/>
                </a:tc>
                <a:tc>
                  <a:txBody>
                    <a:bodyPr/>
                    <a:lstStyle/>
                    <a:p>
                      <a:pPr algn="ctr"/>
                      <a:r>
                        <a:rPr lang="en-US" sz="1400" dirty="0"/>
                        <a:t>48</a:t>
                      </a:r>
                    </a:p>
                  </a:txBody>
                  <a:tcPr anchor="ctr"/>
                </a:tc>
                <a:tc>
                  <a:txBody>
                    <a:bodyPr/>
                    <a:lstStyle/>
                    <a:p>
                      <a:pPr algn="ctr"/>
                      <a:r>
                        <a:rPr lang="en-US" sz="1400" dirty="0"/>
                        <a:t>34</a:t>
                      </a:r>
                    </a:p>
                  </a:txBody>
                  <a:tcPr anchor="ctr"/>
                </a:tc>
                <a:tc>
                  <a:txBody>
                    <a:bodyPr/>
                    <a:lstStyle/>
                    <a:p>
                      <a:pPr algn="ctr"/>
                      <a:r>
                        <a:rPr lang="en-US" sz="1400" b="1" kern="1200" dirty="0">
                          <a:solidFill>
                            <a:srgbClr val="A13034"/>
                          </a:solidFill>
                          <a:latin typeface="+mn-lt"/>
                          <a:ea typeface="+mn-ea"/>
                          <a:cs typeface="+mn-cs"/>
                        </a:rPr>
                        <a:t>14 Pa</a:t>
                      </a:r>
                    </a:p>
                  </a:txBody>
                  <a:tcPr anchor="ctr"/>
                </a:tc>
                <a:extLst>
                  <a:ext uri="{0D108BD9-81ED-4DB2-BD59-A6C34878D82A}">
                    <a16:rowId xmlns:a16="http://schemas.microsoft.com/office/drawing/2014/main" val="1556286484"/>
                  </a:ext>
                </a:extLst>
              </a:tr>
              <a:tr h="370840">
                <a:tc>
                  <a:txBody>
                    <a:bodyPr/>
                    <a:lstStyle/>
                    <a:p>
                      <a:r>
                        <a:rPr lang="en-US" sz="1400" dirty="0"/>
                        <a:t>COP_AUX</a:t>
                      </a:r>
                    </a:p>
                  </a:txBody>
                  <a:tcPr/>
                </a:tc>
                <a:tc>
                  <a:txBody>
                    <a:bodyPr/>
                    <a:lstStyle/>
                    <a:p>
                      <a:pPr algn="ctr"/>
                      <a:r>
                        <a:rPr lang="en-US" sz="1400" dirty="0"/>
                        <a:t>3.2</a:t>
                      </a:r>
                    </a:p>
                  </a:txBody>
                  <a:tcPr anchor="ctr"/>
                </a:tc>
                <a:tc>
                  <a:txBody>
                    <a:bodyPr/>
                    <a:lstStyle/>
                    <a:p>
                      <a:pPr algn="ctr"/>
                      <a:r>
                        <a:rPr lang="en-US" sz="1400" dirty="0"/>
                        <a:t>2.73</a:t>
                      </a:r>
                    </a:p>
                  </a:txBody>
                  <a:tcPr anchor="ctr"/>
                </a:tc>
                <a:tc>
                  <a:txBody>
                    <a:bodyPr/>
                    <a:lstStyle/>
                    <a:p>
                      <a:pPr algn="ctr"/>
                      <a:r>
                        <a:rPr lang="en-US" sz="1400" b="1" dirty="0">
                          <a:solidFill>
                            <a:srgbClr val="A13034"/>
                          </a:solidFill>
                        </a:rPr>
                        <a:t>17.2%</a:t>
                      </a:r>
                    </a:p>
                  </a:txBody>
                  <a:tcPr anchor="ctr"/>
                </a:tc>
                <a:extLst>
                  <a:ext uri="{0D108BD9-81ED-4DB2-BD59-A6C34878D82A}">
                    <a16:rowId xmlns:a16="http://schemas.microsoft.com/office/drawing/2014/main" val="556528012"/>
                  </a:ext>
                </a:extLst>
              </a:tr>
            </a:tbl>
          </a:graphicData>
        </a:graphic>
      </p:graphicFrame>
    </p:spTree>
    <p:extLst>
      <p:ext uri="{BB962C8B-B14F-4D97-AF65-F5344CB8AC3E}">
        <p14:creationId xmlns:p14="http://schemas.microsoft.com/office/powerpoint/2010/main" val="35188711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55</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S</a:t>
            </a:r>
            <a:r>
              <a:rPr lang="en-US" sz="2200" dirty="0">
                <a:solidFill>
                  <a:schemeClr val="bg1"/>
                </a:solidFill>
              </a:rPr>
              <a:t>ummary</a:t>
            </a:r>
          </a:p>
        </p:txBody>
      </p:sp>
      <p:sp>
        <p:nvSpPr>
          <p:cNvPr id="2" name="TextBox 1">
            <a:extLst>
              <a:ext uri="{FF2B5EF4-FFF2-40B4-BE49-F238E27FC236}">
                <a16:creationId xmlns:a16="http://schemas.microsoft.com/office/drawing/2014/main" id="{EAD2B9C0-304F-4428-B5F8-3F4028504F8C}"/>
              </a:ext>
            </a:extLst>
          </p:cNvPr>
          <p:cNvSpPr txBox="1"/>
          <p:nvPr/>
        </p:nvSpPr>
        <p:spPr>
          <a:xfrm>
            <a:off x="84062" y="636087"/>
            <a:ext cx="8975876" cy="415498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The compact </a:t>
            </a:r>
            <a:r>
              <a:rPr lang="es-ES" sz="1600" dirty="0">
                <a:solidFill>
                  <a:srgbClr val="A13034"/>
                </a:solidFill>
                <a:latin typeface="Arial" panose="020B0604020202020204" pitchFamily="34" charset="0"/>
                <a:cs typeface="Arial" panose="020B0604020202020204" pitchFamily="34" charset="0"/>
              </a:rPr>
              <a:t>9.5 mm, 5x4, 3c </a:t>
            </a:r>
            <a:r>
              <a:rPr lang="en-US" sz="1600" dirty="0">
                <a:solidFill>
                  <a:srgbClr val="A13034"/>
                </a:solidFill>
                <a:latin typeface="Arial" panose="020B0604020202020204" pitchFamily="34" charset="0"/>
                <a:cs typeface="Arial" panose="020B0604020202020204" pitchFamily="34" charset="0"/>
              </a:rPr>
              <a:t>evaporator</a:t>
            </a:r>
            <a:r>
              <a:rPr lang="en-US" sz="1600" dirty="0">
                <a:latin typeface="Arial" panose="020B0604020202020204" pitchFamily="34" charset="0"/>
                <a:cs typeface="Arial" panose="020B0604020202020204" pitchFamily="34" charset="0"/>
              </a:rPr>
              <a:t> improves the total system </a:t>
            </a:r>
            <a:r>
              <a:rPr lang="es-ES" sz="1600" dirty="0">
                <a:latin typeface="Arial" panose="020B0604020202020204" pitchFamily="34" charset="0"/>
                <a:cs typeface="Arial" panose="020B0604020202020204" pitchFamily="34" charset="0"/>
              </a:rPr>
              <a:t>performance </a:t>
            </a:r>
            <a:r>
              <a:rPr lang="en-US" sz="1600" dirty="0">
                <a:latin typeface="Arial" panose="020B0604020202020204" pitchFamily="34" charset="0"/>
                <a:cs typeface="Arial" panose="020B0604020202020204" pitchFamily="34" charset="0"/>
              </a:rPr>
              <a:t>compared with</a:t>
            </a:r>
            <a:r>
              <a:rPr lang="es-ES" sz="1600" dirty="0">
                <a:latin typeface="Arial" panose="020B0604020202020204" pitchFamily="34" charset="0"/>
                <a:cs typeface="Arial" panose="020B0604020202020204" pitchFamily="34" charset="0"/>
              </a:rPr>
              <a:t> Evap_Exp_V2 </a:t>
            </a:r>
            <a:r>
              <a:rPr lang="en-US" sz="1600" dirty="0">
                <a:latin typeface="Arial" panose="020B0604020202020204" pitchFamily="34" charset="0"/>
                <a:cs typeface="Arial" panose="020B0604020202020204" pitchFamily="34" charset="0"/>
              </a:rPr>
              <a:t>evaporator. It resulted to an increase in cooling capacity</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evaporation temperature, and COP by </a:t>
            </a:r>
            <a:r>
              <a:rPr lang="es-ES" sz="1600" dirty="0">
                <a:solidFill>
                  <a:srgbClr val="A13034"/>
                </a:solidFill>
                <a:latin typeface="Arial" panose="020B0604020202020204" pitchFamily="34" charset="0"/>
                <a:cs typeface="Arial" panose="020B0604020202020204" pitchFamily="34" charset="0"/>
              </a:rPr>
              <a:t>1.2 kW</a:t>
            </a:r>
            <a:r>
              <a:rPr lang="es-ES" sz="1600" dirty="0">
                <a:latin typeface="Arial" panose="020B0604020202020204" pitchFamily="34" charset="0"/>
                <a:cs typeface="Arial" panose="020B0604020202020204" pitchFamily="34" charset="0"/>
              </a:rPr>
              <a:t>, </a:t>
            </a:r>
            <a:r>
              <a:rPr lang="es-ES" sz="1600" dirty="0">
                <a:solidFill>
                  <a:srgbClr val="A13034"/>
                </a:solidFill>
                <a:latin typeface="Arial" panose="020B0604020202020204" pitchFamily="34" charset="0"/>
                <a:cs typeface="Arial" panose="020B0604020202020204" pitchFamily="34" charset="0"/>
              </a:rPr>
              <a:t>3.8 </a:t>
            </a:r>
            <a:r>
              <a:rPr lang="es-ES" sz="1600" baseline="30000" dirty="0">
                <a:solidFill>
                  <a:srgbClr val="A13034"/>
                </a:solidFill>
                <a:latin typeface="Arial" panose="020B0604020202020204" pitchFamily="34" charset="0"/>
                <a:cs typeface="Arial" panose="020B0604020202020204" pitchFamily="34" charset="0"/>
              </a:rPr>
              <a:t>o</a:t>
            </a:r>
            <a:r>
              <a:rPr lang="es-ES" sz="1600" dirty="0">
                <a:solidFill>
                  <a:srgbClr val="A13034"/>
                </a:solidFill>
                <a:latin typeface="Arial" panose="020B0604020202020204" pitchFamily="34" charset="0"/>
                <a:cs typeface="Arial" panose="020B0604020202020204" pitchFamily="34" charset="0"/>
              </a:rPr>
              <a:t>C</a:t>
            </a:r>
            <a:r>
              <a:rPr lang="es-ES" sz="1600" dirty="0">
                <a:latin typeface="Arial" panose="020B0604020202020204" pitchFamily="34" charset="0"/>
                <a:cs typeface="Arial" panose="020B0604020202020204" pitchFamily="34" charset="0"/>
              </a:rPr>
              <a:t>, and </a:t>
            </a:r>
            <a:r>
              <a:rPr lang="es-ES" sz="1600" dirty="0">
                <a:solidFill>
                  <a:srgbClr val="A13034"/>
                </a:solidFill>
                <a:latin typeface="Arial" panose="020B0604020202020204" pitchFamily="34" charset="0"/>
                <a:cs typeface="Arial" panose="020B0604020202020204" pitchFamily="34" charset="0"/>
              </a:rPr>
              <a:t>21%</a:t>
            </a:r>
            <a:r>
              <a:rPr lang="es-ES" sz="1600" dirty="0">
                <a:latin typeface="Arial" panose="020B0604020202020204" pitchFamily="34" charset="0"/>
                <a:cs typeface="Arial" panose="020B0604020202020204" pitchFamily="34" charset="0"/>
              </a:rPr>
              <a:t>, respectively. </a:t>
            </a:r>
          </a:p>
          <a:p>
            <a:pPr algn="just">
              <a:lnSpc>
                <a:spcPct val="150000"/>
              </a:lnSpc>
            </a:pPr>
            <a:endParaRPr lang="es-ES" sz="16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Further improvement of system </a:t>
            </a:r>
            <a:r>
              <a:rPr lang="es-ES" sz="1600" dirty="0">
                <a:latin typeface="Arial" panose="020B0604020202020204" pitchFamily="34" charset="0"/>
                <a:cs typeface="Arial" panose="020B0604020202020204" pitchFamily="34" charset="0"/>
              </a:rPr>
              <a:t>performance </a:t>
            </a:r>
            <a:r>
              <a:rPr lang="en-US" sz="1600" dirty="0">
                <a:latin typeface="Arial" panose="020B0604020202020204" pitchFamily="34" charset="0"/>
                <a:cs typeface="Arial" panose="020B0604020202020204" pitchFamily="34" charset="0"/>
              </a:rPr>
              <a:t>could be achieved by reducing</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the</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evaporator’s tubes diameter and increasing the number of circuits</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The proposed </a:t>
            </a:r>
            <a:r>
              <a:rPr lang="es-ES" sz="1600" dirty="0">
                <a:latin typeface="Arial" panose="020B0604020202020204" pitchFamily="34" charset="0"/>
                <a:cs typeface="Arial" panose="020B0604020202020204" pitchFamily="34" charset="0"/>
              </a:rPr>
              <a:t>compact </a:t>
            </a:r>
            <a:r>
              <a:rPr lang="es-ES" sz="1600" dirty="0">
                <a:solidFill>
                  <a:srgbClr val="A13034"/>
                </a:solidFill>
                <a:latin typeface="Arial" panose="020B0604020202020204" pitchFamily="34" charset="0"/>
                <a:cs typeface="Arial" panose="020B0604020202020204" pitchFamily="34" charset="0"/>
              </a:rPr>
              <a:t>7.9 mm, 5x4, 9c </a:t>
            </a:r>
            <a:r>
              <a:rPr lang="en-US" sz="1600" dirty="0">
                <a:solidFill>
                  <a:srgbClr val="A13034"/>
                </a:solidFill>
                <a:latin typeface="Arial" panose="020B0604020202020204" pitchFamily="34" charset="0"/>
                <a:cs typeface="Arial" panose="020B0604020202020204" pitchFamily="34" charset="0"/>
              </a:rPr>
              <a:t>evaporator </a:t>
            </a:r>
            <a:r>
              <a:rPr lang="en-US" sz="1600" dirty="0">
                <a:latin typeface="Arial" panose="020B0604020202020204" pitchFamily="34" charset="0"/>
                <a:cs typeface="Arial" panose="020B0604020202020204" pitchFamily="34" charset="0"/>
              </a:rPr>
              <a:t>has shorter core depth </a:t>
            </a:r>
            <a:r>
              <a:rPr lang="es-ES" sz="16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along</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air-side direction</a:t>
            </a:r>
            <a:r>
              <a:rPr lang="es-ES" sz="16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by </a:t>
            </a:r>
            <a:r>
              <a:rPr lang="es-ES" sz="1600" dirty="0">
                <a:solidFill>
                  <a:srgbClr val="A13034"/>
                </a:solidFill>
                <a:latin typeface="Arial" panose="020B0604020202020204" pitchFamily="34" charset="0"/>
                <a:cs typeface="Arial" panose="020B0604020202020204" pitchFamily="34" charset="0"/>
              </a:rPr>
              <a:t>275 mm</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higher</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compactness</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ratio by </a:t>
            </a:r>
            <a:r>
              <a:rPr lang="es-ES" sz="1600" dirty="0">
                <a:solidFill>
                  <a:srgbClr val="A13034"/>
                </a:solidFill>
                <a:latin typeface="Arial" panose="020B0604020202020204" pitchFamily="34" charset="0"/>
                <a:cs typeface="Arial" panose="020B0604020202020204" pitchFamily="34" charset="0"/>
              </a:rPr>
              <a:t>225%</a:t>
            </a:r>
            <a:r>
              <a:rPr lang="es-ES" sz="1600" dirty="0">
                <a:latin typeface="Arial" panose="020B0604020202020204" pitchFamily="34" charset="0"/>
                <a:cs typeface="Arial" panose="020B0604020202020204" pitchFamily="34" charset="0"/>
              </a:rPr>
              <a:t>, and </a:t>
            </a:r>
            <a:r>
              <a:rPr lang="en-US" sz="1600" dirty="0">
                <a:latin typeface="Arial" panose="020B0604020202020204" pitchFamily="34" charset="0"/>
                <a:cs typeface="Arial" panose="020B0604020202020204" pitchFamily="34" charset="0"/>
              </a:rPr>
              <a:t>lower</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internal volume by</a:t>
            </a:r>
            <a:r>
              <a:rPr lang="es-ES" sz="1600" dirty="0">
                <a:latin typeface="Arial" panose="020B0604020202020204" pitchFamily="34" charset="0"/>
                <a:cs typeface="Arial" panose="020B0604020202020204" pitchFamily="34" charset="0"/>
              </a:rPr>
              <a:t> </a:t>
            </a:r>
            <a:r>
              <a:rPr lang="es-ES" sz="1600" dirty="0">
                <a:solidFill>
                  <a:srgbClr val="A13034"/>
                </a:solidFill>
                <a:latin typeface="Arial" panose="020B0604020202020204" pitchFamily="34" charset="0"/>
                <a:cs typeface="Arial" panose="020B0604020202020204" pitchFamily="34" charset="0"/>
              </a:rPr>
              <a:t>1.21 L</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compared to Evap_Exp_V2 evaporator</a:t>
            </a:r>
            <a:r>
              <a:rPr lang="es-ES" sz="1600" dirty="0">
                <a:latin typeface="Arial" panose="020B0604020202020204" pitchFamily="34" charset="0"/>
                <a:cs typeface="Arial" panose="020B0604020202020204" pitchFamily="34" charset="0"/>
              </a:rPr>
              <a:t>.</a:t>
            </a:r>
          </a:p>
          <a:p>
            <a:pPr algn="just">
              <a:lnSpc>
                <a:spcPct val="150000"/>
              </a:lnSpc>
            </a:pPr>
            <a:endParaRPr lang="es-ES" sz="16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The proposed evaporator resulted to an increase</a:t>
            </a:r>
            <a:r>
              <a:rPr lang="es-ES" sz="1600" dirty="0">
                <a:latin typeface="Arial" panose="020B0604020202020204" pitchFamily="34" charset="0"/>
                <a:cs typeface="Arial" panose="020B0604020202020204" pitchFamily="34" charset="0"/>
              </a:rPr>
              <a:t> in </a:t>
            </a:r>
            <a:r>
              <a:rPr lang="en-US" sz="1600" dirty="0">
                <a:latin typeface="Arial" panose="020B0604020202020204" pitchFamily="34" charset="0"/>
                <a:cs typeface="Arial" panose="020B0604020202020204" pitchFamily="34" charset="0"/>
              </a:rPr>
              <a:t>cooling</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capacity</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evaporation</a:t>
            </a:r>
            <a:r>
              <a:rPr lang="es-ES" sz="1600" dirty="0">
                <a:latin typeface="Arial" panose="020B0604020202020204" pitchFamily="34" charset="0"/>
                <a:cs typeface="Arial" panose="020B0604020202020204" pitchFamily="34" charset="0"/>
              </a:rPr>
              <a:t> temperatura, and COP </a:t>
            </a:r>
            <a:r>
              <a:rPr lang="en-US" sz="1600" dirty="0">
                <a:latin typeface="Arial" panose="020B0604020202020204" pitchFamily="34" charset="0"/>
                <a:cs typeface="Arial" panose="020B0604020202020204" pitchFamily="34" charset="0"/>
              </a:rPr>
              <a:t>by</a:t>
            </a:r>
            <a:r>
              <a:rPr lang="es-ES" sz="1600" dirty="0">
                <a:latin typeface="Arial" panose="020B0604020202020204" pitchFamily="34" charset="0"/>
                <a:cs typeface="Arial" panose="020B0604020202020204" pitchFamily="34" charset="0"/>
              </a:rPr>
              <a:t> </a:t>
            </a:r>
            <a:r>
              <a:rPr lang="es-ES" sz="1600" dirty="0">
                <a:solidFill>
                  <a:srgbClr val="A13034"/>
                </a:solidFill>
                <a:latin typeface="Arial" panose="020B0604020202020204" pitchFamily="34" charset="0"/>
                <a:cs typeface="Arial" panose="020B0604020202020204" pitchFamily="34" charset="0"/>
              </a:rPr>
              <a:t>2.21 kW</a:t>
            </a:r>
            <a:r>
              <a:rPr lang="es-ES" sz="1600" dirty="0">
                <a:latin typeface="Arial" panose="020B0604020202020204" pitchFamily="34" charset="0"/>
                <a:cs typeface="Arial" panose="020B0604020202020204" pitchFamily="34" charset="0"/>
              </a:rPr>
              <a:t>, </a:t>
            </a:r>
            <a:r>
              <a:rPr lang="es-ES" sz="1600" dirty="0">
                <a:solidFill>
                  <a:srgbClr val="A13034"/>
                </a:solidFill>
                <a:latin typeface="Arial" panose="020B0604020202020204" pitchFamily="34" charset="0"/>
                <a:cs typeface="Arial" panose="020B0604020202020204" pitchFamily="34" charset="0"/>
              </a:rPr>
              <a:t>2.8 </a:t>
            </a:r>
            <a:r>
              <a:rPr lang="es-ES" sz="1600" baseline="30000" dirty="0">
                <a:solidFill>
                  <a:srgbClr val="A13034"/>
                </a:solidFill>
                <a:latin typeface="Arial" panose="020B0604020202020204" pitchFamily="34" charset="0"/>
                <a:cs typeface="Arial" panose="020B0604020202020204" pitchFamily="34" charset="0"/>
              </a:rPr>
              <a:t>o</a:t>
            </a:r>
            <a:r>
              <a:rPr lang="es-ES" sz="1600" dirty="0">
                <a:solidFill>
                  <a:srgbClr val="A13034"/>
                </a:solidFill>
                <a:latin typeface="Arial" panose="020B0604020202020204" pitchFamily="34" charset="0"/>
                <a:cs typeface="Arial" panose="020B0604020202020204" pitchFamily="34" charset="0"/>
              </a:rPr>
              <a:t>C</a:t>
            </a:r>
            <a:r>
              <a:rPr lang="es-ES" sz="1600" dirty="0">
                <a:latin typeface="Arial" panose="020B0604020202020204" pitchFamily="34" charset="0"/>
                <a:cs typeface="Arial" panose="020B0604020202020204" pitchFamily="34" charset="0"/>
              </a:rPr>
              <a:t>, and </a:t>
            </a:r>
            <a:r>
              <a:rPr lang="es-ES" sz="1600" dirty="0">
                <a:solidFill>
                  <a:srgbClr val="A13034"/>
                </a:solidFill>
                <a:latin typeface="Arial" panose="020B0604020202020204" pitchFamily="34" charset="0"/>
                <a:cs typeface="Arial" panose="020B0604020202020204" pitchFamily="34" charset="0"/>
              </a:rPr>
              <a:t>32%</a:t>
            </a:r>
            <a:r>
              <a:rPr lang="es-ES" sz="1600" dirty="0">
                <a:latin typeface="Arial" panose="020B0604020202020204" pitchFamily="34" charset="0"/>
                <a:cs typeface="Arial" panose="020B0604020202020204" pitchFamily="34" charset="0"/>
              </a:rPr>
              <a:t>, respectively, </a:t>
            </a:r>
            <a:r>
              <a:rPr lang="en-US" sz="1600" dirty="0">
                <a:latin typeface="Arial" panose="020B0604020202020204" pitchFamily="34" charset="0"/>
                <a:cs typeface="Arial" panose="020B0604020202020204" pitchFamily="34" charset="0"/>
              </a:rPr>
              <a:t>compared to Evap_Exp_V2 evaporator</a:t>
            </a:r>
            <a:r>
              <a:rPr lang="es-E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045935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56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S</a:t>
            </a:r>
            <a:r>
              <a:rPr lang="en-US" sz="2200" dirty="0">
                <a:solidFill>
                  <a:schemeClr val="bg1"/>
                </a:solidFill>
              </a:rPr>
              <a:t>ummary</a:t>
            </a:r>
          </a:p>
        </p:txBody>
      </p:sp>
      <p:sp>
        <p:nvSpPr>
          <p:cNvPr id="2" name="TextBox 1">
            <a:extLst>
              <a:ext uri="{FF2B5EF4-FFF2-40B4-BE49-F238E27FC236}">
                <a16:creationId xmlns:a16="http://schemas.microsoft.com/office/drawing/2014/main" id="{EAD2B9C0-304F-4428-B5F8-3F4028504F8C}"/>
              </a:ext>
            </a:extLst>
          </p:cNvPr>
          <p:cNvSpPr txBox="1"/>
          <p:nvPr/>
        </p:nvSpPr>
        <p:spPr>
          <a:xfrm>
            <a:off x="84062" y="636087"/>
            <a:ext cx="8975876" cy="526297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Moreover</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it is expected that the modified system will have </a:t>
            </a:r>
            <a:r>
              <a:rPr lang="es-ES" sz="1600" dirty="0">
                <a:latin typeface="Arial" panose="020B0604020202020204" pitchFamily="34" charset="0"/>
                <a:cs typeface="Arial" panose="020B0604020202020204" pitchFamily="34" charset="0"/>
              </a:rPr>
              <a:t>a </a:t>
            </a:r>
            <a:r>
              <a:rPr lang="es-ES" sz="1600" dirty="0">
                <a:solidFill>
                  <a:srgbClr val="A13034"/>
                </a:solidFill>
                <a:latin typeface="Arial" panose="020B0604020202020204" pitchFamily="34" charset="0"/>
                <a:cs typeface="Arial" panose="020B0604020202020204" pitchFamily="34" charset="0"/>
              </a:rPr>
              <a:t>7.3 K</a:t>
            </a:r>
            <a:r>
              <a:rPr lang="es-ES" sz="1600" dirty="0">
                <a:latin typeface="Arial" panose="020B0604020202020204" pitchFamily="34" charset="0"/>
                <a:cs typeface="Arial" panose="020B0604020202020204" pitchFamily="34" charset="0"/>
              </a:rPr>
              <a:t> subcooling, </a:t>
            </a:r>
            <a:r>
              <a:rPr lang="en-US" sz="1600" dirty="0">
                <a:latin typeface="Arial" panose="020B0604020202020204" pitchFamily="34" charset="0"/>
                <a:cs typeface="Arial" panose="020B0604020202020204" pitchFamily="34" charset="0"/>
              </a:rPr>
              <a:t>for the same </a:t>
            </a:r>
            <a:r>
              <a:rPr lang="es-ES" sz="1600" dirty="0">
                <a:latin typeface="Arial" panose="020B0604020202020204" pitchFamily="34" charset="0"/>
                <a:cs typeface="Arial" panose="020B0604020202020204" pitchFamily="34" charset="0"/>
              </a:rPr>
              <a:t>total </a:t>
            </a:r>
            <a:r>
              <a:rPr lang="en-US" sz="1600" dirty="0">
                <a:latin typeface="Arial" panose="020B0604020202020204" pitchFamily="34" charset="0"/>
                <a:cs typeface="Arial" panose="020B0604020202020204" pitchFamily="34" charset="0"/>
              </a:rPr>
              <a:t>charge used </a:t>
            </a:r>
            <a:r>
              <a:rPr lang="es-ES" sz="1600" dirty="0">
                <a:latin typeface="Arial" panose="020B0604020202020204" pitchFamily="34" charset="0"/>
                <a:cs typeface="Arial" panose="020B0604020202020204" pitchFamily="34" charset="0"/>
              </a:rPr>
              <a:t>in Test 24. </a:t>
            </a:r>
            <a:r>
              <a:rPr lang="en-US" sz="1600" dirty="0">
                <a:latin typeface="Arial" panose="020B0604020202020204" pitchFamily="34" charset="0"/>
                <a:cs typeface="Arial" panose="020B0604020202020204" pitchFamily="34" charset="0"/>
              </a:rPr>
              <a:t>Also, the refrigerant-side pressure drop in the proposed evaporator significantly decreased by</a:t>
            </a:r>
            <a:r>
              <a:rPr lang="es-ES" sz="1600" dirty="0">
                <a:latin typeface="Arial" panose="020B0604020202020204" pitchFamily="34" charset="0"/>
                <a:cs typeface="Arial" panose="020B0604020202020204" pitchFamily="34" charset="0"/>
              </a:rPr>
              <a:t> </a:t>
            </a:r>
            <a:r>
              <a:rPr lang="es-ES" sz="1600" dirty="0">
                <a:solidFill>
                  <a:srgbClr val="A13034"/>
                </a:solidFill>
                <a:latin typeface="Arial" panose="020B0604020202020204" pitchFamily="34" charset="0"/>
                <a:cs typeface="Arial" panose="020B0604020202020204" pitchFamily="34" charset="0"/>
              </a:rPr>
              <a:t>43 kPa </a:t>
            </a:r>
            <a:r>
              <a:rPr lang="en-US" sz="1600" dirty="0">
                <a:latin typeface="Arial" panose="020B0604020202020204" pitchFamily="34" charset="0"/>
                <a:cs typeface="Arial" panose="020B0604020202020204" pitchFamily="34" charset="0"/>
              </a:rPr>
              <a:t>compared to Evap_Exp_V2 evaporator.</a:t>
            </a:r>
          </a:p>
          <a:p>
            <a:pPr algn="just">
              <a:lnSpc>
                <a:spcPct val="150000"/>
              </a:lnSpc>
            </a:pPr>
            <a:endParaRPr lang="es-ES" sz="16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Regarding the new evaporator </a:t>
            </a:r>
            <a:r>
              <a:rPr lang="es-ES" sz="1600" dirty="0">
                <a:latin typeface="Arial" panose="020B0604020202020204" pitchFamily="34" charset="0"/>
                <a:cs typeface="Arial" panose="020B0604020202020204" pitchFamily="34" charset="0"/>
              </a:rPr>
              <a:t>(</a:t>
            </a:r>
            <a:r>
              <a:rPr lang="en-US" sz="1600" dirty="0">
                <a:solidFill>
                  <a:srgbClr val="A13034"/>
                </a:solidFill>
                <a:latin typeface="Arial" panose="020B0604020202020204" pitchFamily="34" charset="0"/>
                <a:cs typeface="Arial" panose="020B0604020202020204" pitchFamily="34" charset="0"/>
              </a:rPr>
              <a:t>Evap_Num_16x4_ST_3c_V5</a:t>
            </a:r>
            <a:r>
              <a:rPr lang="en-US" sz="1600" dirty="0">
                <a:latin typeface="Arial" panose="020B0604020202020204" pitchFamily="34" charset="0"/>
                <a:cs typeface="Arial" panose="020B0604020202020204" pitchFamily="34" charset="0"/>
              </a:rPr>
              <a:t>) </a:t>
            </a:r>
            <a:r>
              <a:rPr lang="es-ES" sz="1600" dirty="0">
                <a:latin typeface="Arial" panose="020B0604020202020204" pitchFamily="34" charset="0"/>
                <a:cs typeface="Arial" panose="020B0604020202020204" pitchFamily="34" charset="0"/>
              </a:rPr>
              <a:t>and </a:t>
            </a:r>
            <a:r>
              <a:rPr lang="en-US" sz="1600" dirty="0">
                <a:latin typeface="Arial" panose="020B0604020202020204" pitchFamily="34" charset="0"/>
                <a:cs typeface="Arial" panose="020B0604020202020204" pitchFamily="34" charset="0"/>
              </a:rPr>
              <a:t>system modifications proposed by </a:t>
            </a:r>
            <a:r>
              <a:rPr lang="es-ES" sz="1600" dirty="0">
                <a:latin typeface="Arial" panose="020B0604020202020204" pitchFamily="34" charset="0"/>
                <a:cs typeface="Arial" panose="020B0604020202020204" pitchFamily="34" charset="0"/>
              </a:rPr>
              <a:t>Emerson, </a:t>
            </a:r>
            <a:r>
              <a:rPr lang="en-US" sz="1600" dirty="0">
                <a:latin typeface="Arial" panose="020B0604020202020204" pitchFamily="34" charset="0"/>
                <a:cs typeface="Arial" panose="020B0604020202020204" pitchFamily="34" charset="0"/>
              </a:rPr>
              <a:t>the new oil</a:t>
            </a:r>
            <a:r>
              <a:rPr lang="es-E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(3MAF) has higher solubility compared to the old one (</a:t>
            </a:r>
            <a:r>
              <a:rPr lang="en-US" sz="1600" dirty="0" err="1">
                <a:latin typeface="Arial" panose="020B0604020202020204" pitchFamily="34" charset="0"/>
                <a:cs typeface="Arial" panose="020B0604020202020204" pitchFamily="34" charset="0"/>
              </a:rPr>
              <a:t>Hatcol</a:t>
            </a:r>
            <a:r>
              <a:rPr lang="en-US" sz="1600" dirty="0">
                <a:latin typeface="Arial" panose="020B0604020202020204" pitchFamily="34" charset="0"/>
                <a:cs typeface="Arial" panose="020B0604020202020204" pitchFamily="34" charset="0"/>
              </a:rPr>
              <a:t> 4467). This, in turn, affects the charge inside the new evaporator. The new evaporator charge now is </a:t>
            </a:r>
            <a:r>
              <a:rPr lang="en-US" sz="1600" dirty="0">
                <a:solidFill>
                  <a:srgbClr val="A13034"/>
                </a:solidFill>
                <a:latin typeface="Arial" panose="020B0604020202020204" pitchFamily="34" charset="0"/>
                <a:cs typeface="Arial" panose="020B0604020202020204" pitchFamily="34" charset="0"/>
              </a:rPr>
              <a:t>135 g</a:t>
            </a:r>
            <a:r>
              <a:rPr lang="en-US" sz="1600" dirty="0">
                <a:latin typeface="Arial" panose="020B0604020202020204" pitchFamily="34" charset="0"/>
                <a:cs typeface="Arial" panose="020B0604020202020204" pitchFamily="34" charset="0"/>
              </a:rPr>
              <a:t>, compared to </a:t>
            </a:r>
            <a:r>
              <a:rPr lang="en-US" sz="1600" dirty="0">
                <a:solidFill>
                  <a:srgbClr val="A13034"/>
                </a:solidFill>
                <a:latin typeface="Arial" panose="020B0604020202020204" pitchFamily="34" charset="0"/>
                <a:cs typeface="Arial" panose="020B0604020202020204" pitchFamily="34" charset="0"/>
              </a:rPr>
              <a:t>149 g</a:t>
            </a:r>
            <a:r>
              <a:rPr lang="en-US" sz="1600" dirty="0">
                <a:latin typeface="Arial" panose="020B0604020202020204" pitchFamily="34" charset="0"/>
                <a:cs typeface="Arial" panose="020B0604020202020204" pitchFamily="34" charset="0"/>
              </a:rPr>
              <a:t> for Evap_Exp_V2.</a:t>
            </a:r>
          </a:p>
          <a:p>
            <a:pPr algn="just">
              <a:lnSpc>
                <a:spcPct val="150000"/>
              </a:lnSpc>
            </a:pPr>
            <a:endParaRPr lang="en-US" sz="16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However, for the same operating conditions, oil, compressor, and charge adopted by Test 24 and Evap_Exp_V2 evaporator. The new evaporator proposed by Emerson resulted to higher capacity by </a:t>
            </a:r>
            <a:r>
              <a:rPr lang="en-US" sz="1600" dirty="0">
                <a:solidFill>
                  <a:srgbClr val="A13034"/>
                </a:solidFill>
                <a:latin typeface="Arial" panose="020B0604020202020204" pitchFamily="34" charset="0"/>
                <a:cs typeface="Arial" panose="020B0604020202020204" pitchFamily="34" charset="0"/>
              </a:rPr>
              <a:t>1.02 kW</a:t>
            </a:r>
            <a:r>
              <a:rPr lang="en-US" sz="1600" dirty="0">
                <a:latin typeface="Arial" panose="020B0604020202020204" pitchFamily="34" charset="0"/>
                <a:cs typeface="Arial" panose="020B0604020202020204" pitchFamily="34" charset="0"/>
              </a:rPr>
              <a:t>, higher evaporation temperature by </a:t>
            </a:r>
            <a:r>
              <a:rPr lang="en-US" sz="1600" dirty="0">
                <a:solidFill>
                  <a:srgbClr val="A13034"/>
                </a:solidFill>
                <a:latin typeface="Arial" panose="020B0604020202020204" pitchFamily="34" charset="0"/>
                <a:cs typeface="Arial" panose="020B0604020202020204" pitchFamily="34" charset="0"/>
              </a:rPr>
              <a:t>3.48 </a:t>
            </a:r>
            <a:r>
              <a:rPr lang="en-US" sz="1600" baseline="30000" dirty="0">
                <a:solidFill>
                  <a:srgbClr val="A13034"/>
                </a:solidFill>
                <a:latin typeface="Arial" panose="020B0604020202020204" pitchFamily="34" charset="0"/>
                <a:cs typeface="Arial" panose="020B0604020202020204" pitchFamily="34" charset="0"/>
              </a:rPr>
              <a:t>o</a:t>
            </a:r>
            <a:r>
              <a:rPr lang="en-US" sz="1600" dirty="0">
                <a:solidFill>
                  <a:srgbClr val="A13034"/>
                </a:solidFill>
                <a:latin typeface="Arial" panose="020B0604020202020204" pitchFamily="34" charset="0"/>
                <a:cs typeface="Arial" panose="020B0604020202020204" pitchFamily="34" charset="0"/>
              </a:rPr>
              <a:t>C</a:t>
            </a:r>
            <a:r>
              <a:rPr lang="en-US" sz="1600" dirty="0">
                <a:latin typeface="Arial" panose="020B0604020202020204" pitchFamily="34" charset="0"/>
                <a:cs typeface="Arial" panose="020B0604020202020204" pitchFamily="34" charset="0"/>
              </a:rPr>
              <a:t>, and higher COP by </a:t>
            </a:r>
            <a:r>
              <a:rPr lang="en-US" sz="1600" dirty="0">
                <a:solidFill>
                  <a:srgbClr val="A13034"/>
                </a:solidFill>
                <a:latin typeface="Arial" panose="020B0604020202020204" pitchFamily="34" charset="0"/>
                <a:cs typeface="Arial" panose="020B0604020202020204" pitchFamily="34" charset="0"/>
              </a:rPr>
              <a:t>17.2%</a:t>
            </a:r>
            <a:r>
              <a:rPr lang="en-US" sz="1600" dirty="0">
                <a:latin typeface="Arial" panose="020B0604020202020204" pitchFamily="34" charset="0"/>
                <a:cs typeface="Arial" panose="020B0604020202020204" pitchFamily="34" charset="0"/>
              </a:rPr>
              <a:t> compared to Evap_Exp_V2 evaporator. These results are quite similar to the compact </a:t>
            </a:r>
            <a:r>
              <a:rPr lang="es-ES" sz="1600" dirty="0">
                <a:latin typeface="Arial" panose="020B0604020202020204" pitchFamily="34" charset="0"/>
                <a:cs typeface="Arial" panose="020B0604020202020204" pitchFamily="34" charset="0"/>
              </a:rPr>
              <a:t>9.5 mm, 5x4, 3c </a:t>
            </a:r>
            <a:r>
              <a:rPr lang="en-US" sz="1600" dirty="0">
                <a:latin typeface="Arial" panose="020B0604020202020204" pitchFamily="34" charset="0"/>
                <a:cs typeface="Arial" panose="020B0604020202020204" pitchFamily="34" charset="0"/>
              </a:rPr>
              <a:t>evaporator results.</a:t>
            </a:r>
          </a:p>
        </p:txBody>
      </p:sp>
    </p:spTree>
    <p:extLst>
      <p:ext uri="{BB962C8B-B14F-4D97-AF65-F5344CB8AC3E}">
        <p14:creationId xmlns:p14="http://schemas.microsoft.com/office/powerpoint/2010/main" val="11417995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uadroTexto 32"/>
          <p:cNvSpPr txBox="1"/>
          <p:nvPr/>
        </p:nvSpPr>
        <p:spPr>
          <a:xfrm>
            <a:off x="648871" y="2110974"/>
            <a:ext cx="7846257" cy="938719"/>
          </a:xfrm>
          <a:prstGeom prst="rect">
            <a:avLst/>
          </a:prstGeom>
          <a:noFill/>
        </p:spPr>
        <p:txBody>
          <a:bodyPr wrap="square" rtlCol="0">
            <a:spAutoFit/>
          </a:bodyPr>
          <a:lstStyle/>
          <a:p>
            <a:pPr defTabSz="457200" eaLnBrk="0" fontAlgn="base" hangingPunct="0">
              <a:spcBef>
                <a:spcPct val="0"/>
              </a:spcBef>
              <a:spcAft>
                <a:spcPct val="0"/>
              </a:spcAft>
            </a:pPr>
            <a:r>
              <a:rPr lang="en-US" sz="5500" dirty="0">
                <a:solidFill>
                  <a:schemeClr val="accent4">
                    <a:lumMod val="60000"/>
                    <a:lumOff val="40000"/>
                  </a:schemeClr>
                </a:solidFill>
                <a:effectLst>
                  <a:outerShdw blurRad="38100" dist="38100" dir="2700000" algn="tl">
                    <a:srgbClr val="000000">
                      <a:alpha val="43137"/>
                    </a:srgbClr>
                  </a:outerShdw>
                </a:effectLst>
              </a:rPr>
              <a:t>T</a:t>
            </a:r>
            <a:r>
              <a:rPr lang="en-US" sz="4000" dirty="0">
                <a:solidFill>
                  <a:prstClr val="white"/>
                </a:solidFill>
              </a:rPr>
              <a:t>hanks for </a:t>
            </a:r>
            <a:r>
              <a:rPr lang="en-US" sz="5500" dirty="0">
                <a:solidFill>
                  <a:schemeClr val="accent4">
                    <a:lumMod val="60000"/>
                    <a:lumOff val="40000"/>
                  </a:schemeClr>
                </a:solidFill>
                <a:effectLst>
                  <a:outerShdw blurRad="38100" dist="38100" dir="2700000" algn="tl">
                    <a:srgbClr val="000000">
                      <a:alpha val="43137"/>
                    </a:srgbClr>
                  </a:outerShdw>
                </a:effectLst>
              </a:rPr>
              <a:t>Y</a:t>
            </a:r>
            <a:r>
              <a:rPr lang="en-US" sz="4000" dirty="0">
                <a:solidFill>
                  <a:prstClr val="white"/>
                </a:solidFill>
              </a:rPr>
              <a:t>our </a:t>
            </a:r>
            <a:r>
              <a:rPr lang="en-US" sz="5500" dirty="0">
                <a:solidFill>
                  <a:schemeClr val="accent4">
                    <a:lumMod val="60000"/>
                    <a:lumOff val="40000"/>
                  </a:schemeClr>
                </a:solidFill>
                <a:effectLst>
                  <a:outerShdw blurRad="38100" dist="38100" dir="2700000" algn="tl">
                    <a:srgbClr val="000000">
                      <a:alpha val="43137"/>
                    </a:srgbClr>
                  </a:outerShdw>
                </a:effectLst>
              </a:rPr>
              <a:t>A</a:t>
            </a:r>
            <a:r>
              <a:rPr lang="en-US" sz="4000" dirty="0">
                <a:solidFill>
                  <a:prstClr val="white"/>
                </a:solidFill>
              </a:rPr>
              <a:t>ttention</a:t>
            </a:r>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r="1825"/>
          <a:stretch/>
        </p:blipFill>
        <p:spPr>
          <a:xfrm>
            <a:off x="993058" y="4613462"/>
            <a:ext cx="5256150" cy="812583"/>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r="-663"/>
          <a:stretch/>
        </p:blipFill>
        <p:spPr>
          <a:xfrm>
            <a:off x="921433" y="3632219"/>
            <a:ext cx="5247249" cy="1741639"/>
          </a:xfrm>
          <a:prstGeom prst="rect">
            <a:avLst/>
          </a:prstGeom>
          <a:ln>
            <a:noFill/>
          </a:ln>
          <a:effectLst>
            <a:outerShdw blurRad="190500" algn="tl" rotWithShape="0">
              <a:srgbClr val="000000">
                <a:alpha val="70000"/>
              </a:srgbClr>
            </a:outerShdw>
          </a:effectLst>
        </p:spPr>
      </p:pic>
      <p:grpSp>
        <p:nvGrpSpPr>
          <p:cNvPr id="7" name="Grupo 6"/>
          <p:cNvGrpSpPr/>
          <p:nvPr/>
        </p:nvGrpSpPr>
        <p:grpSpPr>
          <a:xfrm>
            <a:off x="-389523" y="5693229"/>
            <a:ext cx="4526093" cy="930321"/>
            <a:chOff x="-389523" y="5693229"/>
            <a:chExt cx="4526093" cy="930321"/>
          </a:xfrm>
        </p:grpSpPr>
        <p:pic>
          <p:nvPicPr>
            <p:cNvPr id="10" name="Imagen 5"/>
            <p:cNvPicPr>
              <a:picLocks noChangeAspect="1"/>
            </p:cNvPicPr>
            <p:nvPr/>
          </p:nvPicPr>
          <p:blipFill rotWithShape="1">
            <a:blip r:embed="rId5" cstate="print">
              <a:extLst>
                <a:ext uri="{28A0092B-C50C-407E-A947-70E740481C1C}">
                  <a14:useLocalDpi xmlns:a14="http://schemas.microsoft.com/office/drawing/2010/main" val="0"/>
                </a:ext>
              </a:extLst>
            </a:blip>
            <a:srcRect l="3598" t="6822" r="53453" b="9135"/>
            <a:stretch/>
          </p:blipFill>
          <p:spPr>
            <a:xfrm>
              <a:off x="399649" y="5753735"/>
              <a:ext cx="915328" cy="776169"/>
            </a:xfrm>
            <a:prstGeom prst="rect">
              <a:avLst/>
            </a:prstGeom>
          </p:spPr>
        </p:pic>
        <p:pic>
          <p:nvPicPr>
            <p:cNvPr id="18"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l="6374" t="10919" r="64659" b="9795"/>
            <a:stretch/>
          </p:blipFill>
          <p:spPr>
            <a:xfrm>
              <a:off x="2534269" y="5745416"/>
              <a:ext cx="865394" cy="837233"/>
            </a:xfrm>
            <a:prstGeom prst="rect">
              <a:avLst/>
            </a:prstGeom>
          </p:spPr>
        </p:pic>
        <p:sp>
          <p:nvSpPr>
            <p:cNvPr id="4" name="Pentagon 3"/>
            <p:cNvSpPr/>
            <p:nvPr/>
          </p:nvSpPr>
          <p:spPr>
            <a:xfrm>
              <a:off x="-389523" y="5693229"/>
              <a:ext cx="4526093" cy="930321"/>
            </a:xfrm>
            <a:prstGeom prst="homePlate">
              <a:avLst/>
            </a:prstGeom>
            <a:no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Imagen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85024" y="5745416"/>
              <a:ext cx="576998" cy="850313"/>
            </a:xfrm>
            <a:prstGeom prst="rect">
              <a:avLst/>
            </a:prstGeom>
          </p:spPr>
        </p:pic>
      </p:grpSp>
    </p:spTree>
    <p:extLst>
      <p:ext uri="{BB962C8B-B14F-4D97-AF65-F5344CB8AC3E}">
        <p14:creationId xmlns:p14="http://schemas.microsoft.com/office/powerpoint/2010/main" val="24996233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E</a:t>
            </a:r>
            <a:r>
              <a:rPr lang="en-US" sz="2200" dirty="0">
                <a:solidFill>
                  <a:schemeClr val="bg1"/>
                </a:solidFill>
              </a:rPr>
              <a:t>xperimental Test Matrix</a:t>
            </a:r>
          </a:p>
        </p:txBody>
      </p:sp>
      <p:pic>
        <p:nvPicPr>
          <p:cNvPr id="3" name="Picture 2">
            <a:extLst>
              <a:ext uri="{FF2B5EF4-FFF2-40B4-BE49-F238E27FC236}">
                <a16:creationId xmlns:a16="http://schemas.microsoft.com/office/drawing/2014/main" id="{C37D29ED-5645-4AB7-BD8D-23A116D09D18}"/>
              </a:ext>
            </a:extLst>
          </p:cNvPr>
          <p:cNvPicPr>
            <a:picLocks noChangeAspect="1"/>
          </p:cNvPicPr>
          <p:nvPr/>
        </p:nvPicPr>
        <p:blipFill>
          <a:blip r:embed="rId5"/>
          <a:stretch>
            <a:fillRect/>
          </a:stretch>
        </p:blipFill>
        <p:spPr>
          <a:xfrm>
            <a:off x="81497" y="1114999"/>
            <a:ext cx="8975873" cy="4542909"/>
          </a:xfrm>
          <a:prstGeom prst="rect">
            <a:avLst/>
          </a:prstGeom>
        </p:spPr>
      </p:pic>
      <p:grpSp>
        <p:nvGrpSpPr>
          <p:cNvPr id="6" name="Group 5"/>
          <p:cNvGrpSpPr/>
          <p:nvPr/>
        </p:nvGrpSpPr>
        <p:grpSpPr>
          <a:xfrm>
            <a:off x="6300622" y="1232034"/>
            <a:ext cx="2795250" cy="5073952"/>
            <a:chOff x="6213997" y="1183908"/>
            <a:chExt cx="2958153" cy="5073952"/>
          </a:xfrm>
        </p:grpSpPr>
        <p:sp>
          <p:nvSpPr>
            <p:cNvPr id="4" name="Rectangle 3"/>
            <p:cNvSpPr/>
            <p:nvPr/>
          </p:nvSpPr>
          <p:spPr>
            <a:xfrm>
              <a:off x="7980364" y="1183908"/>
              <a:ext cx="1191786" cy="4494998"/>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extBox 4"/>
            <p:cNvSpPr txBox="1"/>
            <p:nvPr/>
          </p:nvSpPr>
          <p:spPr>
            <a:xfrm>
              <a:off x="6213997" y="5611529"/>
              <a:ext cx="2251422" cy="646331"/>
            </a:xfrm>
            <a:prstGeom prst="rect">
              <a:avLst/>
            </a:prstGeom>
            <a:noFill/>
            <a:ln>
              <a:noFill/>
            </a:ln>
          </p:spPr>
          <p:txBody>
            <a:bodyPr wrap="square" rtlCol="0">
              <a:spAutoFit/>
            </a:bodyPr>
            <a:lstStyle/>
            <a:p>
              <a:r>
                <a:rPr lang="en-US" dirty="0">
                  <a:solidFill>
                    <a:srgbClr val="A13034"/>
                  </a:solidFill>
                </a:rPr>
                <a:t>All the studies are based on this test</a:t>
              </a:r>
            </a:p>
          </p:txBody>
        </p:sp>
      </p:grpSp>
    </p:spTree>
    <p:extLst>
      <p:ext uri="{BB962C8B-B14F-4D97-AF65-F5344CB8AC3E}">
        <p14:creationId xmlns:p14="http://schemas.microsoft.com/office/powerpoint/2010/main" val="14309360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B51980-3B97-4180-9AF6-B66BDB3A40FE}"/>
              </a:ext>
            </a:extLst>
          </p:cNvPr>
          <p:cNvPicPr>
            <a:picLocks noChangeAspect="1"/>
          </p:cNvPicPr>
          <p:nvPr/>
        </p:nvPicPr>
        <p:blipFill>
          <a:blip r:embed="rId3"/>
          <a:stretch>
            <a:fillRect/>
          </a:stretch>
        </p:blipFill>
        <p:spPr>
          <a:xfrm>
            <a:off x="156040" y="740467"/>
            <a:ext cx="5660022" cy="3031139"/>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7</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pic>
        <p:nvPicPr>
          <p:cNvPr id="11" name="Picture 10">
            <a:extLst>
              <a:ext uri="{FF2B5EF4-FFF2-40B4-BE49-F238E27FC236}">
                <a16:creationId xmlns:a16="http://schemas.microsoft.com/office/drawing/2014/main" id="{C6CDF8F8-0034-43AD-B65A-78AFCD2C3F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378" b="39760"/>
          <a:stretch/>
        </p:blipFill>
        <p:spPr bwMode="auto">
          <a:xfrm>
            <a:off x="757869" y="3793011"/>
            <a:ext cx="6412658" cy="2586047"/>
          </a:xfrm>
          <a:prstGeom prst="rect">
            <a:avLst/>
          </a:prstGeom>
          <a:solidFill>
            <a:schemeClr val="bg1"/>
          </a:solidFill>
        </p:spPr>
      </p:pic>
      <p:sp>
        <p:nvSpPr>
          <p:cNvPr id="16" name="Arrow: Down 15">
            <a:extLst>
              <a:ext uri="{FF2B5EF4-FFF2-40B4-BE49-F238E27FC236}">
                <a16:creationId xmlns:a16="http://schemas.microsoft.com/office/drawing/2014/main" id="{4DC436EE-2F19-4886-B31E-9D649C175590}"/>
              </a:ext>
            </a:extLst>
          </p:cNvPr>
          <p:cNvSpPr/>
          <p:nvPr/>
        </p:nvSpPr>
        <p:spPr>
          <a:xfrm>
            <a:off x="2567381" y="1363567"/>
            <a:ext cx="1298018" cy="811850"/>
          </a:xfrm>
          <a:prstGeom prst="down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rPr>
              <a:t>5 K</a:t>
            </a:r>
            <a:endParaRPr lang="es-ES" dirty="0">
              <a:solidFill>
                <a:schemeClr val="bg1"/>
              </a:solidFill>
            </a:endParaRPr>
          </a:p>
        </p:txBody>
      </p:sp>
      <p:sp>
        <p:nvSpPr>
          <p:cNvPr id="17" name="Rectangle 16">
            <a:extLst>
              <a:ext uri="{FF2B5EF4-FFF2-40B4-BE49-F238E27FC236}">
                <a16:creationId xmlns:a16="http://schemas.microsoft.com/office/drawing/2014/main" id="{FDAC7CD2-EF2E-46EA-9A55-BCBEBE4910BD}"/>
              </a:ext>
            </a:extLst>
          </p:cNvPr>
          <p:cNvSpPr/>
          <p:nvPr/>
        </p:nvSpPr>
        <p:spPr>
          <a:xfrm>
            <a:off x="6724704" y="5732962"/>
            <a:ext cx="384202" cy="633479"/>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20" name="Rectangle 19">
            <a:extLst>
              <a:ext uri="{FF2B5EF4-FFF2-40B4-BE49-F238E27FC236}">
                <a16:creationId xmlns:a16="http://schemas.microsoft.com/office/drawing/2014/main" id="{F8117199-C458-4731-95FD-7A7CB53EE872}"/>
              </a:ext>
            </a:extLst>
          </p:cNvPr>
          <p:cNvSpPr/>
          <p:nvPr/>
        </p:nvSpPr>
        <p:spPr>
          <a:xfrm>
            <a:off x="4384882" y="3834791"/>
            <a:ext cx="375237" cy="633479"/>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cxnSp>
        <p:nvCxnSpPr>
          <p:cNvPr id="4" name="Straight Arrow Connector 3">
            <a:extLst>
              <a:ext uri="{FF2B5EF4-FFF2-40B4-BE49-F238E27FC236}">
                <a16:creationId xmlns:a16="http://schemas.microsoft.com/office/drawing/2014/main" id="{EBC2C117-EC6E-4264-85BD-739F0C36B0BA}"/>
              </a:ext>
            </a:extLst>
          </p:cNvPr>
          <p:cNvCxnSpPr>
            <a:cxnSpLocks/>
          </p:cNvCxnSpPr>
          <p:nvPr/>
        </p:nvCxnSpPr>
        <p:spPr>
          <a:xfrm>
            <a:off x="4032985" y="1363567"/>
            <a:ext cx="3075921" cy="0"/>
          </a:xfrm>
          <a:prstGeom prst="straightConnector1">
            <a:avLst/>
          </a:prstGeom>
          <a:ln w="57150">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E590B33C-2AF4-4678-AED4-EECB9AB51097}"/>
              </a:ext>
            </a:extLst>
          </p:cNvPr>
          <p:cNvCxnSpPr>
            <a:cxnSpLocks/>
          </p:cNvCxnSpPr>
          <p:nvPr/>
        </p:nvCxnSpPr>
        <p:spPr>
          <a:xfrm>
            <a:off x="7108906" y="1363567"/>
            <a:ext cx="0" cy="4369395"/>
          </a:xfrm>
          <a:prstGeom prst="straightConnector1">
            <a:avLst/>
          </a:prstGeom>
          <a:ln w="57150">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6A60772-3B02-4CD2-AEAF-9135AFD10259}"/>
              </a:ext>
            </a:extLst>
          </p:cNvPr>
          <p:cNvCxnSpPr>
            <a:cxnSpLocks/>
          </p:cNvCxnSpPr>
          <p:nvPr/>
        </p:nvCxnSpPr>
        <p:spPr>
          <a:xfrm>
            <a:off x="4032985" y="2704699"/>
            <a:ext cx="539515" cy="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88D1566-2C4D-4398-A402-2A497D867D36}"/>
              </a:ext>
            </a:extLst>
          </p:cNvPr>
          <p:cNvCxnSpPr/>
          <p:nvPr/>
        </p:nvCxnSpPr>
        <p:spPr>
          <a:xfrm>
            <a:off x="4572500" y="2716478"/>
            <a:ext cx="0" cy="1076533"/>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7519D6C9-823F-4DA9-890A-A5049E8F835B}"/>
              </a:ext>
            </a:extLst>
          </p:cNvPr>
          <p:cNvSpPr/>
          <p:nvPr/>
        </p:nvSpPr>
        <p:spPr>
          <a:xfrm>
            <a:off x="625464" y="2181746"/>
            <a:ext cx="3338734" cy="970384"/>
          </a:xfrm>
          <a:prstGeom prst="rect">
            <a:avLst/>
          </a:prstGeom>
          <a:solidFill>
            <a:schemeClr val="accent1">
              <a:lumMod val="75000"/>
              <a:alpha val="8000"/>
            </a:schemeClr>
          </a:solidFill>
          <a:ln w="6350">
            <a:solidFill>
              <a:srgbClr val="FF000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ISO Range (-1 to +5 C)</a:t>
            </a:r>
            <a:endParaRPr lang="es-ES" sz="1400" b="1" dirty="0"/>
          </a:p>
        </p:txBody>
      </p:sp>
      <p:grpSp>
        <p:nvGrpSpPr>
          <p:cNvPr id="30" name="Group 29">
            <a:extLst>
              <a:ext uri="{FF2B5EF4-FFF2-40B4-BE49-F238E27FC236}">
                <a16:creationId xmlns:a16="http://schemas.microsoft.com/office/drawing/2014/main" id="{FF4E5B68-83A9-49C9-8418-D66122BB3E03}"/>
              </a:ext>
            </a:extLst>
          </p:cNvPr>
          <p:cNvGrpSpPr/>
          <p:nvPr/>
        </p:nvGrpSpPr>
        <p:grpSpPr>
          <a:xfrm>
            <a:off x="359833" y="3849871"/>
            <a:ext cx="1739297" cy="553204"/>
            <a:chOff x="220132" y="3969840"/>
            <a:chExt cx="1739297" cy="553204"/>
          </a:xfrm>
          <a:solidFill>
            <a:schemeClr val="bg1"/>
          </a:solidFill>
        </p:grpSpPr>
        <p:sp>
          <p:nvSpPr>
            <p:cNvPr id="27" name="Rectangle 26">
              <a:extLst>
                <a:ext uri="{FF2B5EF4-FFF2-40B4-BE49-F238E27FC236}">
                  <a16:creationId xmlns:a16="http://schemas.microsoft.com/office/drawing/2014/main" id="{893C3779-F2ED-41EF-810D-FCFA9FECD2A2}"/>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(1.1 B)=1.8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29" name="Rectangle 28">
              <a:extLst>
                <a:ext uri="{FF2B5EF4-FFF2-40B4-BE49-F238E27FC236}">
                  <a16:creationId xmlns:a16="http://schemas.microsoft.com/office/drawing/2014/main" id="{33FAA227-5995-4B13-9657-9A0009381A34}"/>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00B050"/>
                  </a:solidFill>
                </a:rPr>
                <a:t>Tmax</a:t>
              </a:r>
              <a:r>
                <a:rPr lang="en-US" sz="1100" b="1" dirty="0">
                  <a:solidFill>
                    <a:srgbClr val="00B050"/>
                  </a:solidFill>
                </a:rPr>
                <a:t> (1.5 F)=4.4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28" name="Right Brace 27">
              <a:extLst>
                <a:ext uri="{FF2B5EF4-FFF2-40B4-BE49-F238E27FC236}">
                  <a16:creationId xmlns:a16="http://schemas.microsoft.com/office/drawing/2014/main" id="{9BEB895A-2423-442C-8E2D-6C6F8EEFE4BD}"/>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33" name="Group 32">
            <a:extLst>
              <a:ext uri="{FF2B5EF4-FFF2-40B4-BE49-F238E27FC236}">
                <a16:creationId xmlns:a16="http://schemas.microsoft.com/office/drawing/2014/main" id="{B72CA274-E707-4207-8811-1FF520C48CF1}"/>
              </a:ext>
            </a:extLst>
          </p:cNvPr>
          <p:cNvGrpSpPr/>
          <p:nvPr/>
        </p:nvGrpSpPr>
        <p:grpSpPr>
          <a:xfrm>
            <a:off x="359833" y="4532830"/>
            <a:ext cx="1739297" cy="553204"/>
            <a:chOff x="220132" y="3969840"/>
            <a:chExt cx="1739297" cy="553204"/>
          </a:xfrm>
          <a:solidFill>
            <a:schemeClr val="bg1"/>
          </a:solidFill>
        </p:grpSpPr>
        <p:sp>
          <p:nvSpPr>
            <p:cNvPr id="34" name="Rectangle 33">
              <a:extLst>
                <a:ext uri="{FF2B5EF4-FFF2-40B4-BE49-F238E27FC236}">
                  <a16:creationId xmlns:a16="http://schemas.microsoft.com/office/drawing/2014/main" id="{BADC4F03-707A-43A9-903F-04D47F0C4F9D}"/>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(2.1 B)=2.8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35" name="Rectangle 34">
              <a:extLst>
                <a:ext uri="{FF2B5EF4-FFF2-40B4-BE49-F238E27FC236}">
                  <a16:creationId xmlns:a16="http://schemas.microsoft.com/office/drawing/2014/main" id="{1704CC38-225E-4B03-A76C-CF51F56B57FA}"/>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(2.5 F)=6.1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36" name="Right Brace 35">
              <a:extLst>
                <a:ext uri="{FF2B5EF4-FFF2-40B4-BE49-F238E27FC236}">
                  <a16:creationId xmlns:a16="http://schemas.microsoft.com/office/drawing/2014/main" id="{420941DF-8CB3-41CE-AB00-19113E182BA2}"/>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38" name="Group 37">
            <a:extLst>
              <a:ext uri="{FF2B5EF4-FFF2-40B4-BE49-F238E27FC236}">
                <a16:creationId xmlns:a16="http://schemas.microsoft.com/office/drawing/2014/main" id="{7F426E68-BD53-4997-80D0-4ED889EEDF92}"/>
              </a:ext>
            </a:extLst>
          </p:cNvPr>
          <p:cNvGrpSpPr/>
          <p:nvPr/>
        </p:nvGrpSpPr>
        <p:grpSpPr>
          <a:xfrm>
            <a:off x="359833" y="5179758"/>
            <a:ext cx="1739297" cy="553204"/>
            <a:chOff x="220132" y="3969840"/>
            <a:chExt cx="1739297" cy="553204"/>
          </a:xfrm>
          <a:solidFill>
            <a:schemeClr val="bg1"/>
          </a:solidFill>
        </p:grpSpPr>
        <p:sp>
          <p:nvSpPr>
            <p:cNvPr id="39" name="Rectangle 38">
              <a:extLst>
                <a:ext uri="{FF2B5EF4-FFF2-40B4-BE49-F238E27FC236}">
                  <a16:creationId xmlns:a16="http://schemas.microsoft.com/office/drawing/2014/main" id="{7C4613D4-BDD5-4203-A1B0-EC2BD5362F59}"/>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(3.1 B)=3.2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0" name="Rectangle 39">
              <a:extLst>
                <a:ext uri="{FF2B5EF4-FFF2-40B4-BE49-F238E27FC236}">
                  <a16:creationId xmlns:a16="http://schemas.microsoft.com/office/drawing/2014/main" id="{3FA4F85B-F2F4-4390-BA57-716864EB74DE}"/>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(3.5 F)=7.6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41" name="Right Brace 40">
              <a:extLst>
                <a:ext uri="{FF2B5EF4-FFF2-40B4-BE49-F238E27FC236}">
                  <a16:creationId xmlns:a16="http://schemas.microsoft.com/office/drawing/2014/main" id="{62D78F56-D6A3-4EC9-ADE6-624D7DD68434}"/>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42" name="Group 41">
            <a:extLst>
              <a:ext uri="{FF2B5EF4-FFF2-40B4-BE49-F238E27FC236}">
                <a16:creationId xmlns:a16="http://schemas.microsoft.com/office/drawing/2014/main" id="{FE8637E4-3685-48DC-9075-4D37C967EAD4}"/>
              </a:ext>
            </a:extLst>
          </p:cNvPr>
          <p:cNvGrpSpPr/>
          <p:nvPr/>
        </p:nvGrpSpPr>
        <p:grpSpPr>
          <a:xfrm>
            <a:off x="359833" y="5802394"/>
            <a:ext cx="1739297" cy="553204"/>
            <a:chOff x="220132" y="3969840"/>
            <a:chExt cx="1739297" cy="553204"/>
          </a:xfrm>
          <a:solidFill>
            <a:schemeClr val="bg1"/>
          </a:solidFill>
        </p:grpSpPr>
        <p:sp>
          <p:nvSpPr>
            <p:cNvPr id="43" name="Rectangle 42">
              <a:extLst>
                <a:ext uri="{FF2B5EF4-FFF2-40B4-BE49-F238E27FC236}">
                  <a16:creationId xmlns:a16="http://schemas.microsoft.com/office/drawing/2014/main" id="{B01657FC-0785-4225-A9B9-5B9DF87D2915}"/>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(4.1 B)=4.7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4" name="Rectangle 43">
              <a:extLst>
                <a:ext uri="{FF2B5EF4-FFF2-40B4-BE49-F238E27FC236}">
                  <a16:creationId xmlns:a16="http://schemas.microsoft.com/office/drawing/2014/main" id="{D17BEBA7-1832-48EB-AF44-62EE8FAC2FF4}"/>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(4.5 F)=8.9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45" name="Right Brace 44">
              <a:extLst>
                <a:ext uri="{FF2B5EF4-FFF2-40B4-BE49-F238E27FC236}">
                  <a16:creationId xmlns:a16="http://schemas.microsoft.com/office/drawing/2014/main" id="{958DE77C-F2A9-499B-9897-D82936199191}"/>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46" name="Group 45">
            <a:extLst>
              <a:ext uri="{FF2B5EF4-FFF2-40B4-BE49-F238E27FC236}">
                <a16:creationId xmlns:a16="http://schemas.microsoft.com/office/drawing/2014/main" id="{0397920F-0016-4982-BDEE-EBD14907DB12}"/>
              </a:ext>
            </a:extLst>
          </p:cNvPr>
          <p:cNvGrpSpPr/>
          <p:nvPr/>
        </p:nvGrpSpPr>
        <p:grpSpPr>
          <a:xfrm>
            <a:off x="2697739" y="3849871"/>
            <a:ext cx="1739297" cy="553204"/>
            <a:chOff x="220132" y="3969840"/>
            <a:chExt cx="1739297" cy="553204"/>
          </a:xfrm>
          <a:solidFill>
            <a:schemeClr val="bg1"/>
          </a:solidFill>
        </p:grpSpPr>
        <p:sp>
          <p:nvSpPr>
            <p:cNvPr id="47" name="Rectangle 46">
              <a:extLst>
                <a:ext uri="{FF2B5EF4-FFF2-40B4-BE49-F238E27FC236}">
                  <a16:creationId xmlns:a16="http://schemas.microsoft.com/office/drawing/2014/main" id="{D2E73E4B-0DE6-4249-AD48-94B9A733651D}"/>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(1.3 B)=1.8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8" name="Rectangle 47">
              <a:extLst>
                <a:ext uri="{FF2B5EF4-FFF2-40B4-BE49-F238E27FC236}">
                  <a16:creationId xmlns:a16="http://schemas.microsoft.com/office/drawing/2014/main" id="{47E520FC-9877-4FDD-BB78-59DD6DA4E0AD}"/>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00B050"/>
                  </a:solidFill>
                </a:rPr>
                <a:t>Tmax</a:t>
              </a:r>
              <a:r>
                <a:rPr lang="en-US" sz="1100" b="1" dirty="0">
                  <a:solidFill>
                    <a:srgbClr val="00B050"/>
                  </a:solidFill>
                </a:rPr>
                <a:t> (1.2 F)=4.4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9" name="Right Brace 48">
              <a:extLst>
                <a:ext uri="{FF2B5EF4-FFF2-40B4-BE49-F238E27FC236}">
                  <a16:creationId xmlns:a16="http://schemas.microsoft.com/office/drawing/2014/main" id="{BFE89559-86C8-4727-A15C-6F61E3E500F2}"/>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50" name="Group 49">
            <a:extLst>
              <a:ext uri="{FF2B5EF4-FFF2-40B4-BE49-F238E27FC236}">
                <a16:creationId xmlns:a16="http://schemas.microsoft.com/office/drawing/2014/main" id="{AB29E9E5-142F-487E-AA20-88C48AAF7439}"/>
              </a:ext>
            </a:extLst>
          </p:cNvPr>
          <p:cNvGrpSpPr/>
          <p:nvPr/>
        </p:nvGrpSpPr>
        <p:grpSpPr>
          <a:xfrm>
            <a:off x="2697739" y="4530373"/>
            <a:ext cx="1739297" cy="553204"/>
            <a:chOff x="220132" y="3969840"/>
            <a:chExt cx="1739297" cy="553204"/>
          </a:xfrm>
          <a:solidFill>
            <a:schemeClr val="bg1"/>
          </a:solidFill>
        </p:grpSpPr>
        <p:sp>
          <p:nvSpPr>
            <p:cNvPr id="51" name="Rectangle 50">
              <a:extLst>
                <a:ext uri="{FF2B5EF4-FFF2-40B4-BE49-F238E27FC236}">
                  <a16:creationId xmlns:a16="http://schemas.microsoft.com/office/drawing/2014/main" id="{DE2DE986-2757-42D5-A6EF-F01A22F6F277}"/>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(2.3 B)=3.5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52" name="Rectangle 51">
              <a:extLst>
                <a:ext uri="{FF2B5EF4-FFF2-40B4-BE49-F238E27FC236}">
                  <a16:creationId xmlns:a16="http://schemas.microsoft.com/office/drawing/2014/main" id="{0D971BF5-7B88-4FED-BAA0-BF061C874B40}"/>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(2.2 F)=7.5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53" name="Right Brace 52">
              <a:extLst>
                <a:ext uri="{FF2B5EF4-FFF2-40B4-BE49-F238E27FC236}">
                  <a16:creationId xmlns:a16="http://schemas.microsoft.com/office/drawing/2014/main" id="{897A29B4-F3F4-418C-B865-5FDC772B20C9}"/>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54" name="Group 53">
            <a:extLst>
              <a:ext uri="{FF2B5EF4-FFF2-40B4-BE49-F238E27FC236}">
                <a16:creationId xmlns:a16="http://schemas.microsoft.com/office/drawing/2014/main" id="{3845FD3E-F831-422C-8F0E-B8B77F46575C}"/>
              </a:ext>
            </a:extLst>
          </p:cNvPr>
          <p:cNvGrpSpPr/>
          <p:nvPr/>
        </p:nvGrpSpPr>
        <p:grpSpPr>
          <a:xfrm>
            <a:off x="2697739" y="5175656"/>
            <a:ext cx="1739297" cy="553204"/>
            <a:chOff x="220132" y="3969840"/>
            <a:chExt cx="1739297" cy="553204"/>
          </a:xfrm>
          <a:solidFill>
            <a:schemeClr val="bg1"/>
          </a:solidFill>
        </p:grpSpPr>
        <p:sp>
          <p:nvSpPr>
            <p:cNvPr id="55" name="Rectangle 54">
              <a:extLst>
                <a:ext uri="{FF2B5EF4-FFF2-40B4-BE49-F238E27FC236}">
                  <a16:creationId xmlns:a16="http://schemas.microsoft.com/office/drawing/2014/main" id="{AEFEEBFD-A97D-496B-B6E2-19309D715F91}"/>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(3.3 B)=4.1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56" name="Rectangle 55">
              <a:extLst>
                <a:ext uri="{FF2B5EF4-FFF2-40B4-BE49-F238E27FC236}">
                  <a16:creationId xmlns:a16="http://schemas.microsoft.com/office/drawing/2014/main" id="{0497B7A3-E009-4F03-A9F8-94C4498C8EF8}"/>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(3.2 F)=9.1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57" name="Right Brace 56">
              <a:extLst>
                <a:ext uri="{FF2B5EF4-FFF2-40B4-BE49-F238E27FC236}">
                  <a16:creationId xmlns:a16="http://schemas.microsoft.com/office/drawing/2014/main" id="{38F75DB8-4AE7-4504-B14D-22501F0E0F35}"/>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58" name="Group 57">
            <a:extLst>
              <a:ext uri="{FF2B5EF4-FFF2-40B4-BE49-F238E27FC236}">
                <a16:creationId xmlns:a16="http://schemas.microsoft.com/office/drawing/2014/main" id="{A06A9984-8798-44A7-8206-B5751BC1D45C}"/>
              </a:ext>
            </a:extLst>
          </p:cNvPr>
          <p:cNvGrpSpPr/>
          <p:nvPr/>
        </p:nvGrpSpPr>
        <p:grpSpPr>
          <a:xfrm>
            <a:off x="2697739" y="5802394"/>
            <a:ext cx="1739297" cy="553204"/>
            <a:chOff x="220132" y="3969840"/>
            <a:chExt cx="1739297" cy="553204"/>
          </a:xfrm>
          <a:solidFill>
            <a:schemeClr val="bg1"/>
          </a:solidFill>
        </p:grpSpPr>
        <p:sp>
          <p:nvSpPr>
            <p:cNvPr id="59" name="Rectangle 58">
              <a:extLst>
                <a:ext uri="{FF2B5EF4-FFF2-40B4-BE49-F238E27FC236}">
                  <a16:creationId xmlns:a16="http://schemas.microsoft.com/office/drawing/2014/main" id="{C57EE4AD-161D-4122-B9F6-DC304E3149A9}"/>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FF0000"/>
                  </a:solidFill>
                </a:rPr>
                <a:t>Tmax</a:t>
              </a:r>
              <a:r>
                <a:rPr lang="en-US" sz="1100" b="1" dirty="0">
                  <a:solidFill>
                    <a:srgbClr val="FF0000"/>
                  </a:solidFill>
                </a:rPr>
                <a:t> (4.3 B)=6.6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60" name="Rectangle 59">
              <a:extLst>
                <a:ext uri="{FF2B5EF4-FFF2-40B4-BE49-F238E27FC236}">
                  <a16:creationId xmlns:a16="http://schemas.microsoft.com/office/drawing/2014/main" id="{6D3AF84D-3CA8-44A8-A538-4C182547FA5F}"/>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(4.2 F)=9.8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61" name="Right Brace 60">
              <a:extLst>
                <a:ext uri="{FF2B5EF4-FFF2-40B4-BE49-F238E27FC236}">
                  <a16:creationId xmlns:a16="http://schemas.microsoft.com/office/drawing/2014/main" id="{33DA9447-4051-45F7-8B30-945D38E3EC74}"/>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62" name="Group 61">
            <a:extLst>
              <a:ext uri="{FF2B5EF4-FFF2-40B4-BE49-F238E27FC236}">
                <a16:creationId xmlns:a16="http://schemas.microsoft.com/office/drawing/2014/main" id="{8B02BBEC-E84C-48BC-8C2D-5BF4684FCEAA}"/>
              </a:ext>
            </a:extLst>
          </p:cNvPr>
          <p:cNvGrpSpPr/>
          <p:nvPr/>
        </p:nvGrpSpPr>
        <p:grpSpPr>
          <a:xfrm>
            <a:off x="5070734" y="3854482"/>
            <a:ext cx="1739297" cy="553204"/>
            <a:chOff x="220132" y="3969840"/>
            <a:chExt cx="1739297" cy="553204"/>
          </a:xfrm>
          <a:solidFill>
            <a:schemeClr val="bg1"/>
          </a:solidFill>
        </p:grpSpPr>
        <p:sp>
          <p:nvSpPr>
            <p:cNvPr id="63" name="Rectangle 62">
              <a:extLst>
                <a:ext uri="{FF2B5EF4-FFF2-40B4-BE49-F238E27FC236}">
                  <a16:creationId xmlns:a16="http://schemas.microsoft.com/office/drawing/2014/main" id="{8B216AC1-6C1C-4D9A-8310-D5D1AF7B76EF}"/>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(1.4 B)=2.8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64" name="Rectangle 63">
              <a:extLst>
                <a:ext uri="{FF2B5EF4-FFF2-40B4-BE49-F238E27FC236}">
                  <a16:creationId xmlns:a16="http://schemas.microsoft.com/office/drawing/2014/main" id="{82552DFC-2330-4FA9-B08F-4F427037E907}"/>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00B050"/>
                  </a:solidFill>
                </a:rPr>
                <a:t>Tmax</a:t>
              </a:r>
              <a:r>
                <a:rPr lang="en-US" sz="1100" b="1" dirty="0">
                  <a:solidFill>
                    <a:srgbClr val="00B050"/>
                  </a:solidFill>
                </a:rPr>
                <a:t> (1.6 F)=4.9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65" name="Right Brace 64">
              <a:extLst>
                <a:ext uri="{FF2B5EF4-FFF2-40B4-BE49-F238E27FC236}">
                  <a16:creationId xmlns:a16="http://schemas.microsoft.com/office/drawing/2014/main" id="{97AAB3DE-58CA-4490-B2FA-5E582A9F5EEA}"/>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66" name="Group 65">
            <a:extLst>
              <a:ext uri="{FF2B5EF4-FFF2-40B4-BE49-F238E27FC236}">
                <a16:creationId xmlns:a16="http://schemas.microsoft.com/office/drawing/2014/main" id="{6FCC4D11-DAC0-40FF-BDD2-752D588768F2}"/>
              </a:ext>
            </a:extLst>
          </p:cNvPr>
          <p:cNvGrpSpPr/>
          <p:nvPr/>
        </p:nvGrpSpPr>
        <p:grpSpPr>
          <a:xfrm>
            <a:off x="5070734" y="4535490"/>
            <a:ext cx="1739297" cy="553204"/>
            <a:chOff x="220132" y="3969840"/>
            <a:chExt cx="1739297" cy="553204"/>
          </a:xfrm>
          <a:solidFill>
            <a:schemeClr val="bg1"/>
          </a:solidFill>
        </p:grpSpPr>
        <p:sp>
          <p:nvSpPr>
            <p:cNvPr id="67" name="Rectangle 66">
              <a:extLst>
                <a:ext uri="{FF2B5EF4-FFF2-40B4-BE49-F238E27FC236}">
                  <a16:creationId xmlns:a16="http://schemas.microsoft.com/office/drawing/2014/main" id="{A1FFB321-5AF3-44BD-9671-6E594E684EDC}"/>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(2.4 B)=4.4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68" name="Rectangle 67">
              <a:extLst>
                <a:ext uri="{FF2B5EF4-FFF2-40B4-BE49-F238E27FC236}">
                  <a16:creationId xmlns:a16="http://schemas.microsoft.com/office/drawing/2014/main" id="{7FEE7A7A-B7E7-4073-80C9-7F362EA1E40F}"/>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(2.6 F)=8.7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69" name="Right Brace 68">
              <a:extLst>
                <a:ext uri="{FF2B5EF4-FFF2-40B4-BE49-F238E27FC236}">
                  <a16:creationId xmlns:a16="http://schemas.microsoft.com/office/drawing/2014/main" id="{5A923E70-E3EA-4EE4-8CFF-CC0FEC67F1DC}"/>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70" name="Group 69">
            <a:extLst>
              <a:ext uri="{FF2B5EF4-FFF2-40B4-BE49-F238E27FC236}">
                <a16:creationId xmlns:a16="http://schemas.microsoft.com/office/drawing/2014/main" id="{169E37C2-A3C8-4D49-860C-269DC71AEF4E}"/>
              </a:ext>
            </a:extLst>
          </p:cNvPr>
          <p:cNvGrpSpPr/>
          <p:nvPr/>
        </p:nvGrpSpPr>
        <p:grpSpPr>
          <a:xfrm>
            <a:off x="5070734" y="5177301"/>
            <a:ext cx="1739297" cy="553204"/>
            <a:chOff x="220132" y="3969840"/>
            <a:chExt cx="1739297" cy="553204"/>
          </a:xfrm>
          <a:solidFill>
            <a:schemeClr val="bg1"/>
          </a:solidFill>
        </p:grpSpPr>
        <p:sp>
          <p:nvSpPr>
            <p:cNvPr id="71" name="Rectangle 70">
              <a:extLst>
                <a:ext uri="{FF2B5EF4-FFF2-40B4-BE49-F238E27FC236}">
                  <a16:creationId xmlns:a16="http://schemas.microsoft.com/office/drawing/2014/main" id="{7B17A573-4819-462A-A74E-70C186BE0B30}"/>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(3.4 B)=5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72" name="Rectangle 71">
              <a:extLst>
                <a:ext uri="{FF2B5EF4-FFF2-40B4-BE49-F238E27FC236}">
                  <a16:creationId xmlns:a16="http://schemas.microsoft.com/office/drawing/2014/main" id="{EB343AC3-1FC9-4541-8DD9-D147D6F31FD2}"/>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(3.6 F)=10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73" name="Right Brace 72">
              <a:extLst>
                <a:ext uri="{FF2B5EF4-FFF2-40B4-BE49-F238E27FC236}">
                  <a16:creationId xmlns:a16="http://schemas.microsoft.com/office/drawing/2014/main" id="{D52534B0-AA9B-4C1F-BEB7-72B0C087C292}"/>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74" name="Group 73">
            <a:extLst>
              <a:ext uri="{FF2B5EF4-FFF2-40B4-BE49-F238E27FC236}">
                <a16:creationId xmlns:a16="http://schemas.microsoft.com/office/drawing/2014/main" id="{800BA393-AAD6-47CE-962C-D31F4929075C}"/>
              </a:ext>
            </a:extLst>
          </p:cNvPr>
          <p:cNvGrpSpPr/>
          <p:nvPr/>
        </p:nvGrpSpPr>
        <p:grpSpPr>
          <a:xfrm>
            <a:off x="5064872" y="5799103"/>
            <a:ext cx="1739297" cy="553204"/>
            <a:chOff x="220132" y="3969840"/>
            <a:chExt cx="1739297" cy="553204"/>
          </a:xfrm>
          <a:solidFill>
            <a:schemeClr val="bg1"/>
          </a:solidFill>
        </p:grpSpPr>
        <p:sp>
          <p:nvSpPr>
            <p:cNvPr id="75" name="Rectangle 74">
              <a:extLst>
                <a:ext uri="{FF2B5EF4-FFF2-40B4-BE49-F238E27FC236}">
                  <a16:creationId xmlns:a16="http://schemas.microsoft.com/office/drawing/2014/main" id="{0A8AD494-E28A-4FD1-B236-86221E6FC7F2}"/>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FF0000"/>
                  </a:solidFill>
                </a:rPr>
                <a:t>Tmax</a:t>
              </a:r>
              <a:r>
                <a:rPr lang="en-US" sz="1100" b="1" dirty="0">
                  <a:solidFill>
                    <a:srgbClr val="FF0000"/>
                  </a:solidFill>
                </a:rPr>
                <a:t> (4.4 B)=7.7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76" name="Rectangle 75">
              <a:extLst>
                <a:ext uri="{FF2B5EF4-FFF2-40B4-BE49-F238E27FC236}">
                  <a16:creationId xmlns:a16="http://schemas.microsoft.com/office/drawing/2014/main" id="{21375BBE-ABA9-499C-85C4-B689E457C112}"/>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dirty="0" err="1">
                  <a:solidFill>
                    <a:srgbClr val="FF0000"/>
                  </a:solidFill>
                </a:rPr>
                <a:t>Tmax</a:t>
              </a:r>
              <a:r>
                <a:rPr lang="en-US" sz="1050" b="1" dirty="0">
                  <a:solidFill>
                    <a:srgbClr val="FF0000"/>
                  </a:solidFill>
                </a:rPr>
                <a:t> (4.6 F)=10.4 </a:t>
              </a:r>
              <a:r>
                <a:rPr lang="en-US" sz="1050" b="1" baseline="30000" dirty="0">
                  <a:solidFill>
                    <a:srgbClr val="FF0000"/>
                  </a:solidFill>
                </a:rPr>
                <a:t>o</a:t>
              </a:r>
              <a:r>
                <a:rPr lang="en-US" sz="1050" b="1" dirty="0">
                  <a:solidFill>
                    <a:srgbClr val="FF0000"/>
                  </a:solidFill>
                </a:rPr>
                <a:t>C</a:t>
              </a:r>
              <a:endParaRPr lang="es-ES" sz="1050" b="1" dirty="0">
                <a:solidFill>
                  <a:srgbClr val="FF0000"/>
                </a:solidFill>
              </a:endParaRPr>
            </a:p>
          </p:txBody>
        </p:sp>
        <p:sp>
          <p:nvSpPr>
            <p:cNvPr id="77" name="Right Brace 76">
              <a:extLst>
                <a:ext uri="{FF2B5EF4-FFF2-40B4-BE49-F238E27FC236}">
                  <a16:creationId xmlns:a16="http://schemas.microsoft.com/office/drawing/2014/main" id="{12E00A7C-32C5-4CFF-A9F6-D276CEEC6844}"/>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sp>
        <p:nvSpPr>
          <p:cNvPr id="78" name="Rectangle 77">
            <a:extLst>
              <a:ext uri="{FF2B5EF4-FFF2-40B4-BE49-F238E27FC236}">
                <a16:creationId xmlns:a16="http://schemas.microsoft.com/office/drawing/2014/main" id="{3B3D3515-906D-4FDC-9F69-DA5DD47096AC}"/>
              </a:ext>
            </a:extLst>
          </p:cNvPr>
          <p:cNvSpPr/>
          <p:nvPr/>
        </p:nvSpPr>
        <p:spPr>
          <a:xfrm>
            <a:off x="5760292" y="1708393"/>
            <a:ext cx="3228668" cy="1768846"/>
          </a:xfrm>
          <a:prstGeom prst="rect">
            <a:avLst/>
          </a:prstGeom>
          <a:solidFill>
            <a:schemeClr val="bg1"/>
          </a:solidFill>
          <a:ln>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Wingdings" panose="05000000000000000000" pitchFamily="2" charset="2"/>
              <a:buChar char="q"/>
            </a:pPr>
            <a:r>
              <a:rPr lang="en-US" sz="1600" b="1" dirty="0">
                <a:solidFill>
                  <a:srgbClr val="A13034"/>
                </a:solidFill>
              </a:rPr>
              <a:t>13</a:t>
            </a:r>
            <a:r>
              <a:rPr lang="en-US" sz="1600" dirty="0">
                <a:solidFill>
                  <a:schemeClr val="tx1"/>
                </a:solidFill>
              </a:rPr>
              <a:t> products are within the ISO range.</a:t>
            </a:r>
          </a:p>
          <a:p>
            <a:pPr marL="285750" indent="-285750">
              <a:buFont typeface="Wingdings" panose="05000000000000000000" pitchFamily="2" charset="2"/>
              <a:buChar char="q"/>
            </a:pPr>
            <a:r>
              <a:rPr lang="en-US" sz="1600" b="1" dirty="0">
                <a:solidFill>
                  <a:srgbClr val="A13034"/>
                </a:solidFill>
              </a:rPr>
              <a:t>11</a:t>
            </a:r>
            <a:r>
              <a:rPr lang="en-US" sz="1600" dirty="0">
                <a:solidFill>
                  <a:schemeClr val="tx1"/>
                </a:solidFill>
              </a:rPr>
              <a:t> products are outside the higher limit (5 </a:t>
            </a:r>
            <a:r>
              <a:rPr lang="en-US" sz="1600" baseline="30000" dirty="0">
                <a:solidFill>
                  <a:schemeClr val="tx1"/>
                </a:solidFill>
              </a:rPr>
              <a:t>o</a:t>
            </a:r>
            <a:r>
              <a:rPr lang="en-US" sz="1600" dirty="0">
                <a:solidFill>
                  <a:schemeClr val="tx1"/>
                </a:solidFill>
              </a:rPr>
              <a:t>C).</a:t>
            </a:r>
          </a:p>
          <a:p>
            <a:pPr marL="285750" indent="-285750">
              <a:buFont typeface="Wingdings" panose="05000000000000000000" pitchFamily="2" charset="2"/>
              <a:buChar char="q"/>
            </a:pPr>
            <a:r>
              <a:rPr lang="en-US" sz="1600" dirty="0">
                <a:solidFill>
                  <a:schemeClr val="tx1"/>
                </a:solidFill>
              </a:rPr>
              <a:t>Almost all the </a:t>
            </a:r>
            <a:r>
              <a:rPr lang="en-US" sz="1600" b="1" dirty="0">
                <a:solidFill>
                  <a:srgbClr val="A13034"/>
                </a:solidFill>
              </a:rPr>
              <a:t>front products</a:t>
            </a:r>
            <a:r>
              <a:rPr lang="en-US" sz="1600" dirty="0">
                <a:solidFill>
                  <a:schemeClr val="tx1"/>
                </a:solidFill>
              </a:rPr>
              <a:t> have temperature higher than 5 </a:t>
            </a:r>
            <a:r>
              <a:rPr lang="en-US" sz="1600" baseline="30000" dirty="0" err="1">
                <a:solidFill>
                  <a:schemeClr val="tx1"/>
                </a:solidFill>
              </a:rPr>
              <a:t>o</a:t>
            </a:r>
            <a:r>
              <a:rPr lang="en-US" sz="1600" dirty="0" err="1">
                <a:solidFill>
                  <a:schemeClr val="tx1"/>
                </a:solidFill>
              </a:rPr>
              <a:t>C.</a:t>
            </a:r>
            <a:endParaRPr lang="es-ES" sz="1600" dirty="0">
              <a:solidFill>
                <a:schemeClr val="tx1"/>
              </a:solidFill>
            </a:endParaRPr>
          </a:p>
        </p:txBody>
      </p:sp>
    </p:spTree>
    <p:extLst>
      <p:ext uri="{BB962C8B-B14F-4D97-AF65-F5344CB8AC3E}">
        <p14:creationId xmlns:p14="http://schemas.microsoft.com/office/powerpoint/2010/main" val="15769834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par>
                                <p:cTn id="61" presetID="10"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par>
                                <p:cTn id="64" presetID="10" presetClass="entr" presetSubtype="0" fill="hold"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childTnLst>
                                </p:cTn>
                              </p:par>
                              <p:par>
                                <p:cTn id="67" presetID="10" presetClass="entr" presetSubtype="0"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500"/>
                                        <p:tgtEl>
                                          <p:spTgt spid="70"/>
                                        </p:tgtEl>
                                      </p:cBhvr>
                                    </p:animEffect>
                                  </p:childTnLst>
                                </p:cTn>
                              </p:par>
                              <p:par>
                                <p:cTn id="73" presetID="10"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5"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8</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grpSp>
        <p:nvGrpSpPr>
          <p:cNvPr id="23" name="Group 22">
            <a:extLst>
              <a:ext uri="{FF2B5EF4-FFF2-40B4-BE49-F238E27FC236}">
                <a16:creationId xmlns:a16="http://schemas.microsoft.com/office/drawing/2014/main" id="{D2A9D623-6E92-4673-A204-2CB5638836D6}"/>
              </a:ext>
            </a:extLst>
          </p:cNvPr>
          <p:cNvGrpSpPr/>
          <p:nvPr/>
        </p:nvGrpSpPr>
        <p:grpSpPr>
          <a:xfrm>
            <a:off x="2822775" y="636087"/>
            <a:ext cx="5640081" cy="5841443"/>
            <a:chOff x="1582911" y="636087"/>
            <a:chExt cx="5640081" cy="5841443"/>
          </a:xfrm>
        </p:grpSpPr>
        <p:pic>
          <p:nvPicPr>
            <p:cNvPr id="3" name="Picture 2">
              <a:extLst>
                <a:ext uri="{FF2B5EF4-FFF2-40B4-BE49-F238E27FC236}">
                  <a16:creationId xmlns:a16="http://schemas.microsoft.com/office/drawing/2014/main" id="{E81FDCD3-C2C3-4021-AC72-4A6F55C11BE1}"/>
                </a:ext>
              </a:extLst>
            </p:cNvPr>
            <p:cNvPicPr>
              <a:picLocks noChangeAspect="1"/>
            </p:cNvPicPr>
            <p:nvPr/>
          </p:nvPicPr>
          <p:blipFill rotWithShape="1">
            <a:blip r:embed="rId5"/>
            <a:srcRect r="12884"/>
            <a:stretch/>
          </p:blipFill>
          <p:spPr>
            <a:xfrm>
              <a:off x="1618099" y="636087"/>
              <a:ext cx="4976470" cy="2390388"/>
            </a:xfrm>
            <a:prstGeom prst="rect">
              <a:avLst/>
            </a:prstGeom>
          </p:spPr>
        </p:pic>
        <p:pic>
          <p:nvPicPr>
            <p:cNvPr id="4" name="Picture 3">
              <a:extLst>
                <a:ext uri="{FF2B5EF4-FFF2-40B4-BE49-F238E27FC236}">
                  <a16:creationId xmlns:a16="http://schemas.microsoft.com/office/drawing/2014/main" id="{646226A5-2E95-403F-89BF-5292EC8A55DD}"/>
                </a:ext>
              </a:extLst>
            </p:cNvPr>
            <p:cNvPicPr>
              <a:picLocks noChangeAspect="1"/>
            </p:cNvPicPr>
            <p:nvPr/>
          </p:nvPicPr>
          <p:blipFill rotWithShape="1">
            <a:blip r:embed="rId6"/>
            <a:srcRect r="1976"/>
            <a:stretch/>
          </p:blipFill>
          <p:spPr>
            <a:xfrm>
              <a:off x="1582911" y="3026475"/>
              <a:ext cx="5640081" cy="3451055"/>
            </a:xfrm>
            <a:prstGeom prst="rect">
              <a:avLst/>
            </a:prstGeom>
          </p:spPr>
        </p:pic>
      </p:grpSp>
      <p:cxnSp>
        <p:nvCxnSpPr>
          <p:cNvPr id="13" name="Straight Connector 12">
            <a:extLst>
              <a:ext uri="{FF2B5EF4-FFF2-40B4-BE49-F238E27FC236}">
                <a16:creationId xmlns:a16="http://schemas.microsoft.com/office/drawing/2014/main" id="{A307A2EF-6556-481A-B071-F950ED8DACB4}"/>
              </a:ext>
            </a:extLst>
          </p:cNvPr>
          <p:cNvCxnSpPr>
            <a:cxnSpLocks/>
          </p:cNvCxnSpPr>
          <p:nvPr/>
        </p:nvCxnSpPr>
        <p:spPr>
          <a:xfrm>
            <a:off x="6441955" y="799139"/>
            <a:ext cx="0" cy="555555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9426ED1-A306-4A8E-AF0E-B4A2926A6B2B}"/>
              </a:ext>
            </a:extLst>
          </p:cNvPr>
          <p:cNvSpPr txBox="1"/>
          <p:nvPr/>
        </p:nvSpPr>
        <p:spPr>
          <a:xfrm>
            <a:off x="6410177" y="579227"/>
            <a:ext cx="2618697" cy="307777"/>
          </a:xfrm>
          <a:prstGeom prst="rect">
            <a:avLst/>
          </a:prstGeom>
          <a:noFill/>
        </p:spPr>
        <p:txBody>
          <a:bodyPr wrap="square" rtlCol="0">
            <a:spAutoFit/>
          </a:bodyPr>
          <a:lstStyle/>
          <a:p>
            <a:r>
              <a:rPr lang="en-US" sz="1400" b="1" dirty="0">
                <a:solidFill>
                  <a:srgbClr val="7030A0"/>
                </a:solidFill>
              </a:rPr>
              <a:t>Representative Point</a:t>
            </a:r>
            <a:endParaRPr lang="es-ES" sz="1400" b="1" dirty="0">
              <a:solidFill>
                <a:srgbClr val="7030A0"/>
              </a:solidFill>
            </a:endParaRPr>
          </a:p>
        </p:txBody>
      </p:sp>
      <p:sp>
        <p:nvSpPr>
          <p:cNvPr id="7" name="Oval 6">
            <a:extLst>
              <a:ext uri="{FF2B5EF4-FFF2-40B4-BE49-F238E27FC236}">
                <a16:creationId xmlns:a16="http://schemas.microsoft.com/office/drawing/2014/main" id="{0D5FC1E5-A859-4E74-A1A6-C050E2E44F04}"/>
              </a:ext>
            </a:extLst>
          </p:cNvPr>
          <p:cNvSpPr/>
          <p:nvPr/>
        </p:nvSpPr>
        <p:spPr>
          <a:xfrm>
            <a:off x="4587900" y="754128"/>
            <a:ext cx="233037" cy="558393"/>
          </a:xfrm>
          <a:prstGeom prst="ellipse">
            <a:avLst/>
          </a:prstGeom>
          <a:no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7" name="Oval 16">
            <a:extLst>
              <a:ext uri="{FF2B5EF4-FFF2-40B4-BE49-F238E27FC236}">
                <a16:creationId xmlns:a16="http://schemas.microsoft.com/office/drawing/2014/main" id="{43AA029D-1DE5-4D3C-B2E3-E0B8D243C1D1}"/>
              </a:ext>
            </a:extLst>
          </p:cNvPr>
          <p:cNvSpPr/>
          <p:nvPr/>
        </p:nvSpPr>
        <p:spPr>
          <a:xfrm>
            <a:off x="4565464" y="3297720"/>
            <a:ext cx="233037" cy="558393"/>
          </a:xfrm>
          <a:prstGeom prst="ellipse">
            <a:avLst/>
          </a:prstGeom>
          <a:no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8" name="TextBox 7">
            <a:extLst>
              <a:ext uri="{FF2B5EF4-FFF2-40B4-BE49-F238E27FC236}">
                <a16:creationId xmlns:a16="http://schemas.microsoft.com/office/drawing/2014/main" id="{A165A407-3CD1-4EB0-84EB-33FF558B41F2}"/>
              </a:ext>
            </a:extLst>
          </p:cNvPr>
          <p:cNvSpPr txBox="1"/>
          <p:nvPr/>
        </p:nvSpPr>
        <p:spPr>
          <a:xfrm>
            <a:off x="81497" y="2559056"/>
            <a:ext cx="2676110" cy="954107"/>
          </a:xfrm>
          <a:prstGeom prst="rect">
            <a:avLst/>
          </a:prstGeom>
          <a:noFill/>
          <a:ln>
            <a:solidFill>
              <a:srgbClr val="A13034"/>
            </a:solidFill>
          </a:ln>
        </p:spPr>
        <p:txBody>
          <a:bodyPr wrap="square" rtlCol="0">
            <a:spAutoFit/>
          </a:bodyPr>
          <a:lstStyle/>
          <a:p>
            <a:r>
              <a:rPr lang="en-US" sz="1400" dirty="0"/>
              <a:t>We think that there is an electrical interference that affects the temperature measurements.</a:t>
            </a:r>
          </a:p>
        </p:txBody>
      </p:sp>
      <p:cxnSp>
        <p:nvCxnSpPr>
          <p:cNvPr id="12" name="Straight Arrow Connector 11">
            <a:extLst>
              <a:ext uri="{FF2B5EF4-FFF2-40B4-BE49-F238E27FC236}">
                <a16:creationId xmlns:a16="http://schemas.microsoft.com/office/drawing/2014/main" id="{7C774856-CDB9-4694-9E93-D50FC08C021E}"/>
              </a:ext>
            </a:extLst>
          </p:cNvPr>
          <p:cNvCxnSpPr>
            <a:cxnSpLocks/>
            <a:stCxn id="8" idx="3"/>
          </p:cNvCxnSpPr>
          <p:nvPr/>
        </p:nvCxnSpPr>
        <p:spPr>
          <a:xfrm flipV="1">
            <a:off x="2757607" y="1312522"/>
            <a:ext cx="1830293" cy="1723588"/>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DA266F6-57CB-48B7-9319-93ECD72419A6}"/>
              </a:ext>
            </a:extLst>
          </p:cNvPr>
          <p:cNvCxnSpPr>
            <a:cxnSpLocks/>
            <a:stCxn id="8" idx="3"/>
          </p:cNvCxnSpPr>
          <p:nvPr/>
        </p:nvCxnSpPr>
        <p:spPr>
          <a:xfrm>
            <a:off x="2757607" y="3036110"/>
            <a:ext cx="1807857" cy="433326"/>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CAD0BE88-5838-40E6-B1A4-96A3912CE69B}"/>
              </a:ext>
            </a:extLst>
          </p:cNvPr>
          <p:cNvSpPr/>
          <p:nvPr/>
        </p:nvSpPr>
        <p:spPr>
          <a:xfrm>
            <a:off x="4558059" y="3848161"/>
            <a:ext cx="233037" cy="558393"/>
          </a:xfrm>
          <a:prstGeom prst="ellipse">
            <a:avLst/>
          </a:prstGeom>
          <a:no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cxnSp>
        <p:nvCxnSpPr>
          <p:cNvPr id="21" name="Straight Arrow Connector 20">
            <a:extLst>
              <a:ext uri="{FF2B5EF4-FFF2-40B4-BE49-F238E27FC236}">
                <a16:creationId xmlns:a16="http://schemas.microsoft.com/office/drawing/2014/main" id="{A729D082-A000-4EC6-9EFF-95295E08AA99}"/>
              </a:ext>
            </a:extLst>
          </p:cNvPr>
          <p:cNvCxnSpPr>
            <a:cxnSpLocks/>
            <a:stCxn id="8" idx="3"/>
            <a:endCxn id="20" idx="2"/>
          </p:cNvCxnSpPr>
          <p:nvPr/>
        </p:nvCxnSpPr>
        <p:spPr>
          <a:xfrm>
            <a:off x="2757607" y="3036110"/>
            <a:ext cx="1800452" cy="1091248"/>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21716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7" grpId="1" animBg="1"/>
      <p:bldP spid="17" grpId="0" animBg="1"/>
      <p:bldP spid="17" grpId="1" animBg="1"/>
      <p:bldP spid="8" grpId="0" animBg="1"/>
      <p:bldP spid="8" grpId="1" animBg="1"/>
      <p:bldP spid="20" grpId="0" animBg="1"/>
      <p:bldP spid="2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4102"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9</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pic>
        <p:nvPicPr>
          <p:cNvPr id="5" name="Picture 4" descr="A close up of a sign&#10;&#10;Description generated with very high confidence">
            <a:extLst>
              <a:ext uri="{FF2B5EF4-FFF2-40B4-BE49-F238E27FC236}">
                <a16:creationId xmlns:a16="http://schemas.microsoft.com/office/drawing/2014/main" id="{B9808066-438C-49AE-9576-9E56944D1B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6637" y="2182059"/>
            <a:ext cx="3667465" cy="2980729"/>
          </a:xfrm>
          <a:prstGeom prst="rect">
            <a:avLst/>
          </a:prstGeom>
        </p:spPr>
      </p:pic>
      <p:sp>
        <p:nvSpPr>
          <p:cNvPr id="6" name="Rectangle 5">
            <a:extLst>
              <a:ext uri="{FF2B5EF4-FFF2-40B4-BE49-F238E27FC236}">
                <a16:creationId xmlns:a16="http://schemas.microsoft.com/office/drawing/2014/main" id="{681261B1-8962-49CC-AE8D-38ABFF460D9A}"/>
              </a:ext>
            </a:extLst>
          </p:cNvPr>
          <p:cNvSpPr/>
          <p:nvPr/>
        </p:nvSpPr>
        <p:spPr>
          <a:xfrm>
            <a:off x="8088535" y="3140489"/>
            <a:ext cx="557346" cy="224235"/>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4" name="Rectangle 13">
            <a:extLst>
              <a:ext uri="{FF2B5EF4-FFF2-40B4-BE49-F238E27FC236}">
                <a16:creationId xmlns:a16="http://schemas.microsoft.com/office/drawing/2014/main" id="{4C11DDE4-B1FE-4F82-85D1-1F90A4A564BA}"/>
              </a:ext>
            </a:extLst>
          </p:cNvPr>
          <p:cNvSpPr/>
          <p:nvPr/>
        </p:nvSpPr>
        <p:spPr>
          <a:xfrm>
            <a:off x="7858267" y="4248388"/>
            <a:ext cx="749192" cy="205394"/>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5" name="Rectangle 14">
            <a:extLst>
              <a:ext uri="{FF2B5EF4-FFF2-40B4-BE49-F238E27FC236}">
                <a16:creationId xmlns:a16="http://schemas.microsoft.com/office/drawing/2014/main" id="{CDDEBFA8-5395-4D31-97E3-F7B068A283E5}"/>
              </a:ext>
            </a:extLst>
          </p:cNvPr>
          <p:cNvSpPr/>
          <p:nvPr/>
        </p:nvSpPr>
        <p:spPr>
          <a:xfrm>
            <a:off x="7200779" y="4624907"/>
            <a:ext cx="914401" cy="192100"/>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 name="TextBox 1">
            <a:extLst>
              <a:ext uri="{FF2B5EF4-FFF2-40B4-BE49-F238E27FC236}">
                <a16:creationId xmlns:a16="http://schemas.microsoft.com/office/drawing/2014/main" id="{1A9AC7E0-4508-4F45-A126-22303F3ADA98}"/>
              </a:ext>
            </a:extLst>
          </p:cNvPr>
          <p:cNvSpPr txBox="1"/>
          <p:nvPr/>
        </p:nvSpPr>
        <p:spPr>
          <a:xfrm>
            <a:off x="0" y="715289"/>
            <a:ext cx="9144000"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Proper maintenance of product temperature relies heavily on the temperature of air discharged into the refrigerator. Next table lists discharge air temperatures in various display refrigerators (</a:t>
            </a:r>
            <a:r>
              <a:rPr lang="es-ES" sz="1600" b="1" dirty="0">
                <a:solidFill>
                  <a:srgbClr val="A13034"/>
                </a:solidFill>
              </a:rPr>
              <a:t>ASHRAE 2010</a:t>
            </a:r>
            <a:r>
              <a:rPr lang="es-ES" sz="1600" dirty="0"/>
              <a:t>)</a:t>
            </a:r>
            <a:endParaRPr lang="en-US" sz="1600" dirty="0"/>
          </a:p>
        </p:txBody>
      </p:sp>
      <p:pic>
        <p:nvPicPr>
          <p:cNvPr id="4" name="Picture 3" descr="A screenshot of a cell phone&#10;&#10;Description generated with very high confidence">
            <a:extLst>
              <a:ext uri="{FF2B5EF4-FFF2-40B4-BE49-F238E27FC236}">
                <a16:creationId xmlns:a16="http://schemas.microsoft.com/office/drawing/2014/main" id="{BA33BAD0-D36F-40DE-B1EA-02E2ABBC9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53" y="2022708"/>
            <a:ext cx="4225916" cy="3928079"/>
          </a:xfrm>
          <a:prstGeom prst="rect">
            <a:avLst/>
          </a:prstGeom>
        </p:spPr>
      </p:pic>
      <p:sp>
        <p:nvSpPr>
          <p:cNvPr id="7" name="Rectangle 6">
            <a:extLst>
              <a:ext uri="{FF2B5EF4-FFF2-40B4-BE49-F238E27FC236}">
                <a16:creationId xmlns:a16="http://schemas.microsoft.com/office/drawing/2014/main" id="{BE7405A4-69C2-459F-A618-4359EA9DE602}"/>
              </a:ext>
            </a:extLst>
          </p:cNvPr>
          <p:cNvSpPr/>
          <p:nvPr/>
        </p:nvSpPr>
        <p:spPr>
          <a:xfrm>
            <a:off x="81497" y="2857501"/>
            <a:ext cx="4382272" cy="492092"/>
          </a:xfrm>
          <a:prstGeom prst="rect">
            <a:avLst/>
          </a:prstGeom>
          <a:noFill/>
          <a:ln w="38100">
            <a:solidFill>
              <a:srgbClr val="A1303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569561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7" grpId="0" animBg="1"/>
    </p:bldLst>
  </p:timing>
</p:sld>
</file>

<file path=ppt/theme/theme1.xml><?xml version="1.0" encoding="utf-8"?>
<a:theme xmlns:a="http://schemas.openxmlformats.org/drawingml/2006/main" name="Perspectiva">
  <a:themeElements>
    <a:clrScheme name="Perspectiva">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a">
      <a:majorFont>
        <a:latin typeface="Century Gothic"/>
        <a:ea typeface=""/>
        <a:cs typeface=""/>
        <a:font script="Jpan" typeface="メイリオ"/>
      </a:majorFont>
      <a:minorFont>
        <a:latin typeface="Century Gothic"/>
        <a:ea typeface=""/>
        <a:cs typeface=""/>
        <a:font script="Jpan" typeface="メイリオ"/>
      </a:minorFont>
    </a:fontScheme>
    <a:fmtScheme name="Perspectiva">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14871</TotalTime>
  <Words>5458</Words>
  <Application>Microsoft Office PowerPoint</Application>
  <PresentationFormat>On-screen Show (4:3)</PresentationFormat>
  <Paragraphs>835</Paragraphs>
  <Slides>57</Slides>
  <Notes>57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6" baseType="lpstr">
      <vt:lpstr>Century Gothic</vt:lpstr>
      <vt:lpstr>Cambria Math</vt:lpstr>
      <vt:lpstr>Wingdings 2</vt:lpstr>
      <vt:lpstr>Wingdings</vt:lpstr>
      <vt:lpstr>Arial</vt:lpstr>
      <vt:lpstr>Courier New</vt:lpstr>
      <vt:lpstr>Calibri</vt:lpstr>
      <vt:lpstr>Perspectiva</vt:lpstr>
      <vt:lpstr>Ecuación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Pedro</dc:creator>
  <cp:lastModifiedBy>ABDELRAHMAN HUSSEIN ABDELHALIM  HASSAN</cp:lastModifiedBy>
  <cp:revision>3210</cp:revision>
  <dcterms:created xsi:type="dcterms:W3CDTF">2014-02-04T16:46:21Z</dcterms:created>
  <dcterms:modified xsi:type="dcterms:W3CDTF">2017-12-06T13:53:37Z</dcterms:modified>
</cp:coreProperties>
</file>